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4"/>
  </p:sldMasterIdLst>
  <p:sldIdLst>
    <p:sldId id="257" r:id="rId5"/>
    <p:sldId id="259" r:id="rId6"/>
    <p:sldId id="260" r:id="rId7"/>
    <p:sldId id="261" r:id="rId8"/>
    <p:sldId id="262" r:id="rId9"/>
    <p:sldId id="294" r:id="rId10"/>
    <p:sldId id="264" r:id="rId11"/>
    <p:sldId id="265" r:id="rId12"/>
    <p:sldId id="266" r:id="rId13"/>
    <p:sldId id="267" r:id="rId14"/>
    <p:sldId id="291" r:id="rId15"/>
    <p:sldId id="268" r:id="rId16"/>
    <p:sldId id="269" r:id="rId17"/>
    <p:sldId id="270" r:id="rId18"/>
    <p:sldId id="271" r:id="rId19"/>
    <p:sldId id="272" r:id="rId20"/>
    <p:sldId id="273" r:id="rId21"/>
    <p:sldId id="292" r:id="rId22"/>
    <p:sldId id="274" r:id="rId23"/>
    <p:sldId id="275" r:id="rId24"/>
    <p:sldId id="29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985"/>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2/15/2024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1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96275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6673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95776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24454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98024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587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899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22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8234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099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493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717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409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433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3777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023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2/15/2024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37260540"/>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flickr.com/photos/jeepersmedia/4941676354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pic>
        <p:nvPicPr>
          <p:cNvPr id="23" name="Picture 22" descr="A display of movies on shelves&#10;&#10;Description automatically generated">
            <a:extLst>
              <a:ext uri="{FF2B5EF4-FFF2-40B4-BE49-F238E27FC236}">
                <a16:creationId xmlns:a16="http://schemas.microsoft.com/office/drawing/2014/main" id="{50E7463D-9DE9-BAC5-EB26-0A6691B1760F}"/>
              </a:ext>
            </a:extLst>
          </p:cNvPr>
          <p:cNvPicPr>
            <a:picLocks noChangeAspect="1"/>
          </p:cNvPicPr>
          <p:nvPr/>
        </p:nvPicPr>
        <p:blipFill>
          <a:blip r:embed="rId2">
            <a:alphaModFix amt="30000"/>
            <a:extLst>
              <a:ext uri="{BEBA8EAE-BF5A-486C-A8C5-ECC9F3942E4B}">
                <a14:imgProps xmlns:a14="http://schemas.microsoft.com/office/drawing/2010/main">
                  <a14:imgLayer r:embed="rId3">
                    <a14:imgEffect>
                      <a14:sharpenSoften amount="15000"/>
                    </a14:imgEffect>
                    <a14:imgEffect>
                      <a14:colorTemperature colorTemp="720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90521" y="0"/>
            <a:ext cx="8594785" cy="6858000"/>
          </a:xfrm>
          <a:prstGeom prst="rect">
            <a:avLst/>
          </a:prstGeom>
          <a:ln>
            <a:noFill/>
          </a:ln>
          <a:effectLst>
            <a:softEdge rad="112500"/>
          </a:effectLst>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253243" y="1436914"/>
            <a:ext cx="2639962" cy="2254898"/>
          </a:xfrm>
        </p:spPr>
        <p:txBody>
          <a:bodyPr vert="horz" lIns="91440" tIns="45720" rIns="91440" bIns="45720" rtlCol="0" anchor="ctr">
            <a:normAutofit/>
          </a:bodyPr>
          <a:lstStyle/>
          <a:p>
            <a:pPr algn="ctr"/>
            <a:r>
              <a:rPr lang="en-US" sz="3700" b="1" dirty="0">
                <a:solidFill>
                  <a:srgbClr val="002060"/>
                </a:solidFill>
              </a:rPr>
              <a:t>CAPSTONE PROJECT</a:t>
            </a:r>
          </a:p>
        </p:txBody>
      </p:sp>
      <p:sp>
        <p:nvSpPr>
          <p:cNvPr id="3" name="Subtitle 2">
            <a:extLst>
              <a:ext uri="{FF2B5EF4-FFF2-40B4-BE49-F238E27FC236}">
                <a16:creationId xmlns:a16="http://schemas.microsoft.com/office/drawing/2014/main" id="{A8E9CFF2-3777-4FF4-A759-8491175B0B7C}"/>
              </a:ext>
            </a:extLst>
          </p:cNvPr>
          <p:cNvSpPr>
            <a:spLocks/>
          </p:cNvSpPr>
          <p:nvPr/>
        </p:nvSpPr>
        <p:spPr>
          <a:xfrm>
            <a:off x="5532199" y="1042486"/>
            <a:ext cx="5638501" cy="635138"/>
          </a:xfrm>
          <a:prstGeom prst="rect">
            <a:avLst/>
          </a:prstGeom>
        </p:spPr>
        <p:txBody>
          <a:bodyPr>
            <a:normAutofit/>
          </a:bodyPr>
          <a:lstStyle/>
          <a:p>
            <a:pPr algn="ctr" defTabSz="475488">
              <a:lnSpc>
                <a:spcPct val="90000"/>
              </a:lnSpc>
              <a:spcAft>
                <a:spcPts val="600"/>
              </a:spcAft>
            </a:pPr>
            <a:r>
              <a:rPr lang="en-US" sz="3600" b="1" kern="1200"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SAKILA DVD RENTAL STORE</a:t>
            </a:r>
            <a:endParaRPr lang="en-US" sz="3600" b="1" dirty="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A2101C2-708F-45AF-9EA4-48FA656FCE59}"/>
              </a:ext>
            </a:extLst>
          </p:cNvPr>
          <p:cNvSpPr txBox="1"/>
          <p:nvPr/>
        </p:nvSpPr>
        <p:spPr>
          <a:xfrm>
            <a:off x="8180868" y="5591474"/>
            <a:ext cx="3070478" cy="548726"/>
          </a:xfrm>
          <a:prstGeom prst="rect">
            <a:avLst/>
          </a:prstGeom>
          <a:noFill/>
        </p:spPr>
        <p:txBody>
          <a:bodyPr wrap="square" rtlCol="0">
            <a:spAutoFit/>
          </a:bodyPr>
          <a:lstStyle/>
          <a:p>
            <a:pPr algn="ctr" defTabSz="475488">
              <a:spcAft>
                <a:spcPts val="600"/>
              </a:spcAft>
            </a:pPr>
            <a:r>
              <a:rPr lang="en-US" sz="2912" b="1" kern="1200" dirty="0">
                <a:solidFill>
                  <a:srgbClr val="002060"/>
                </a:solidFill>
                <a:effectLst>
                  <a:outerShdw blurRad="38100" dist="38100" dir="2700000" algn="tl">
                    <a:srgbClr val="000000">
                      <a:alpha val="43137"/>
                    </a:srgbClr>
                  </a:outerShdw>
                </a:effectLst>
                <a:latin typeface="+mn-lt"/>
                <a:ea typeface="+mn-ea"/>
                <a:cs typeface="+mn-cs"/>
              </a:rPr>
              <a:t>Deepak Sharma</a:t>
            </a:r>
            <a:endParaRPr lang="en-US" sz="2800" b="1" dirty="0">
              <a:solidFill>
                <a:srgbClr val="002060"/>
              </a:solidFill>
              <a:effectLst>
                <a:outerShdw blurRad="38100" dist="38100" dir="2700000" algn="tl">
                  <a:srgbClr val="000000">
                    <a:alpha val="43137"/>
                  </a:srgbClr>
                </a:outerShdw>
              </a:effectLst>
            </a:endParaRPr>
          </a:p>
        </p:txBody>
      </p:sp>
      <p:cxnSp>
        <p:nvCxnSpPr>
          <p:cNvPr id="7" name="Straight Connector 6">
            <a:extLst>
              <a:ext uri="{FF2B5EF4-FFF2-40B4-BE49-F238E27FC236}">
                <a16:creationId xmlns:a16="http://schemas.microsoft.com/office/drawing/2014/main" id="{780EF67F-9164-4D6F-A56B-78BA94E5C3CB}"/>
              </a:ext>
            </a:extLst>
          </p:cNvPr>
          <p:cNvCxnSpPr>
            <a:cxnSpLocks/>
          </p:cNvCxnSpPr>
          <p:nvPr/>
        </p:nvCxnSpPr>
        <p:spPr>
          <a:xfrm flipV="1">
            <a:off x="4968101" y="1659620"/>
            <a:ext cx="6766699" cy="1"/>
          </a:xfrm>
          <a:prstGeom prst="line">
            <a:avLst/>
          </a:prstGeom>
          <a:ln w="34925">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4F0-C243-43F8-84CF-D3A9B3CB95CA}"/>
              </a:ext>
            </a:extLst>
          </p:cNvPr>
          <p:cNvSpPr>
            <a:spLocks noGrp="1"/>
          </p:cNvSpPr>
          <p:nvPr>
            <p:ph type="title"/>
          </p:nvPr>
        </p:nvSpPr>
        <p:spPr>
          <a:xfrm>
            <a:off x="7100596" y="810206"/>
            <a:ext cx="4402427" cy="3186061"/>
          </a:xfrm>
        </p:spPr>
        <p:txBody>
          <a:bodyPr vert="horz" lIns="91440" tIns="45720" rIns="91440" bIns="45720" rtlCol="0" anchor="b">
            <a:normAutofit fontScale="90000"/>
          </a:bodyPr>
          <a:lstStyle/>
          <a:p>
            <a:pPr marL="342900" indent="-342900" algn="r">
              <a:lnSpc>
                <a:spcPct val="90000"/>
              </a:lnSpc>
            </a:pPr>
            <a:r>
              <a:rPr lang="en-US" sz="4200" b="1" dirty="0"/>
              <a:t>Are there seasonal trends in customer behavior across different locations?</a:t>
            </a:r>
          </a:p>
        </p:txBody>
      </p:sp>
      <p:pic>
        <p:nvPicPr>
          <p:cNvPr id="11" name="Content Placeholder 10">
            <a:extLst>
              <a:ext uri="{FF2B5EF4-FFF2-40B4-BE49-F238E27FC236}">
                <a16:creationId xmlns:a16="http://schemas.microsoft.com/office/drawing/2014/main" id="{BA52420C-CF67-403C-B4DB-BA8E2DA7D9B0}"/>
              </a:ext>
            </a:extLst>
          </p:cNvPr>
          <p:cNvPicPr>
            <a:picLocks noGrp="1" noChangeAspect="1"/>
          </p:cNvPicPr>
          <p:nvPr>
            <p:ph idx="1"/>
          </p:nvPr>
        </p:nvPicPr>
        <p:blipFill>
          <a:blip r:embed="rId3"/>
          <a:stretch>
            <a:fillRect/>
          </a:stretch>
        </p:blipFill>
        <p:spPr>
          <a:xfrm>
            <a:off x="1449479" y="816510"/>
            <a:ext cx="3104419" cy="14502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472B4F6-A79D-4514-914E-D169EE50A03F}"/>
              </a:ext>
            </a:extLst>
          </p:cNvPr>
          <p:cNvPicPr>
            <a:picLocks noChangeAspect="1"/>
          </p:cNvPicPr>
          <p:nvPr/>
        </p:nvPicPr>
        <p:blipFill>
          <a:blip r:embed="rId4"/>
          <a:stretch>
            <a:fillRect/>
          </a:stretch>
        </p:blipFill>
        <p:spPr>
          <a:xfrm>
            <a:off x="4701183" y="210084"/>
            <a:ext cx="1897527" cy="245737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15EFE9D-DC18-4DD2-A584-8D4DD324202B}"/>
              </a:ext>
            </a:extLst>
          </p:cNvPr>
          <p:cNvPicPr>
            <a:picLocks noChangeAspect="1"/>
          </p:cNvPicPr>
          <p:nvPr/>
        </p:nvPicPr>
        <p:blipFill>
          <a:blip r:embed="rId5"/>
          <a:stretch>
            <a:fillRect/>
          </a:stretch>
        </p:blipFill>
        <p:spPr>
          <a:xfrm>
            <a:off x="1197891" y="2767581"/>
            <a:ext cx="5744085" cy="270015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FC9FE52-7457-68EE-D072-6C29D55ADA66}"/>
              </a:ext>
            </a:extLst>
          </p:cNvPr>
          <p:cNvSpPr txBox="1"/>
          <p:nvPr/>
        </p:nvSpPr>
        <p:spPr>
          <a:xfrm>
            <a:off x="7259216" y="5075853"/>
            <a:ext cx="4805266" cy="1508105"/>
          </a:xfrm>
          <a:prstGeom prst="rect">
            <a:avLst/>
          </a:prstGeom>
          <a:noFill/>
        </p:spPr>
        <p:txBody>
          <a:bodyPr wrap="square" rtlCol="0">
            <a:spAutoFit/>
          </a:bodyPr>
          <a:lstStyle/>
          <a:p>
            <a:r>
              <a:rPr lang="en-US" sz="2000" b="1" u="sng" dirty="0">
                <a:solidFill>
                  <a:schemeClr val="accent1">
                    <a:lumMod val="50000"/>
                  </a:schemeClr>
                </a:solidFill>
              </a:rPr>
              <a:t>Quarter 3(Q3) </a:t>
            </a:r>
            <a:r>
              <a:rPr lang="en-US" b="1" dirty="0">
                <a:solidFill>
                  <a:schemeClr val="accent1">
                    <a:lumMod val="50000"/>
                  </a:schemeClr>
                </a:solidFill>
              </a:rPr>
              <a:t>has shown the highest rental count for all cities combined as well as for individual cities too. Hence, Q3 season exhibits the most rental whereas Q1 season exhibits the least rentals</a:t>
            </a:r>
          </a:p>
        </p:txBody>
      </p:sp>
    </p:spTree>
    <p:extLst>
      <p:ext uri="{BB962C8B-B14F-4D97-AF65-F5344CB8AC3E}">
        <p14:creationId xmlns:p14="http://schemas.microsoft.com/office/powerpoint/2010/main" val="145465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966D39D-F65E-948B-F8E0-A2612301E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C81A5-2453-7531-E971-6F40FE77B048}"/>
              </a:ext>
            </a:extLst>
          </p:cNvPr>
          <p:cNvSpPr>
            <a:spLocks noGrp="1"/>
          </p:cNvSpPr>
          <p:nvPr>
            <p:ph type="title"/>
          </p:nvPr>
        </p:nvSpPr>
        <p:spPr>
          <a:xfrm>
            <a:off x="7100596" y="810206"/>
            <a:ext cx="4402427" cy="3186061"/>
          </a:xfrm>
        </p:spPr>
        <p:txBody>
          <a:bodyPr vert="horz" lIns="91440" tIns="45720" rIns="91440" bIns="45720" rtlCol="0" anchor="b">
            <a:normAutofit fontScale="90000"/>
          </a:bodyPr>
          <a:lstStyle/>
          <a:p>
            <a:pPr marL="342900" indent="-342900" algn="r">
              <a:lnSpc>
                <a:spcPct val="90000"/>
              </a:lnSpc>
            </a:pPr>
            <a:r>
              <a:rPr lang="en-US" sz="4200" b="1" dirty="0"/>
              <a:t>Are certain language films more popular among specific customer segments?</a:t>
            </a:r>
          </a:p>
        </p:txBody>
      </p:sp>
      <p:sp>
        <p:nvSpPr>
          <p:cNvPr id="3" name="TextBox 2">
            <a:extLst>
              <a:ext uri="{FF2B5EF4-FFF2-40B4-BE49-F238E27FC236}">
                <a16:creationId xmlns:a16="http://schemas.microsoft.com/office/drawing/2014/main" id="{97E251C5-1423-8C1B-1139-7F0EB47275E1}"/>
              </a:ext>
            </a:extLst>
          </p:cNvPr>
          <p:cNvSpPr txBox="1"/>
          <p:nvPr/>
        </p:nvSpPr>
        <p:spPr>
          <a:xfrm>
            <a:off x="7276469" y="4919008"/>
            <a:ext cx="4805266" cy="1538883"/>
          </a:xfrm>
          <a:prstGeom prst="rect">
            <a:avLst/>
          </a:prstGeom>
          <a:noFill/>
        </p:spPr>
        <p:txBody>
          <a:bodyPr wrap="square" rtlCol="0">
            <a:spAutoFit/>
          </a:bodyPr>
          <a:lstStyle/>
          <a:p>
            <a:r>
              <a:rPr lang="en-US" sz="2000" b="1" u="sng" dirty="0">
                <a:solidFill>
                  <a:schemeClr val="accent1">
                    <a:lumMod val="50000"/>
                  </a:schemeClr>
                </a:solidFill>
              </a:rPr>
              <a:t>English is the only language available for movies in the dataset</a:t>
            </a:r>
            <a:r>
              <a:rPr lang="en-US" sz="2000" b="1" dirty="0">
                <a:solidFill>
                  <a:schemeClr val="accent1">
                    <a:lumMod val="50000"/>
                  </a:schemeClr>
                </a:solidFill>
              </a:rPr>
              <a:t>. </a:t>
            </a:r>
            <a:r>
              <a:rPr lang="en-US" b="1" dirty="0">
                <a:solidFill>
                  <a:schemeClr val="accent1">
                    <a:lumMod val="50000"/>
                  </a:schemeClr>
                </a:solidFill>
              </a:rPr>
              <a:t>So, it is the most popular language across all customer segments(calculated based on movie rating, as no age data given for the customers)</a:t>
            </a:r>
          </a:p>
        </p:txBody>
      </p:sp>
      <p:pic>
        <p:nvPicPr>
          <p:cNvPr id="6" name="Picture 5">
            <a:extLst>
              <a:ext uri="{FF2B5EF4-FFF2-40B4-BE49-F238E27FC236}">
                <a16:creationId xmlns:a16="http://schemas.microsoft.com/office/drawing/2014/main" id="{10C59D88-158E-7D18-73AD-FFCF2CDC70F7}"/>
              </a:ext>
            </a:extLst>
          </p:cNvPr>
          <p:cNvPicPr>
            <a:picLocks noChangeAspect="1"/>
          </p:cNvPicPr>
          <p:nvPr/>
        </p:nvPicPr>
        <p:blipFill>
          <a:blip r:embed="rId3"/>
          <a:stretch>
            <a:fillRect/>
          </a:stretch>
        </p:blipFill>
        <p:spPr>
          <a:xfrm>
            <a:off x="1756219" y="3431132"/>
            <a:ext cx="4842079" cy="2699080"/>
          </a:xfrm>
          <a:prstGeom prst="rect">
            <a:avLst/>
          </a:prstGeom>
        </p:spPr>
      </p:pic>
      <p:pic>
        <p:nvPicPr>
          <p:cNvPr id="9" name="Picture 8">
            <a:extLst>
              <a:ext uri="{FF2B5EF4-FFF2-40B4-BE49-F238E27FC236}">
                <a16:creationId xmlns:a16="http://schemas.microsoft.com/office/drawing/2014/main" id="{AA5030D7-575A-3ECC-D257-93BB23438E42}"/>
              </a:ext>
            </a:extLst>
          </p:cNvPr>
          <p:cNvPicPr>
            <a:picLocks noChangeAspect="1"/>
          </p:cNvPicPr>
          <p:nvPr/>
        </p:nvPicPr>
        <p:blipFill>
          <a:blip r:embed="rId4"/>
          <a:stretch>
            <a:fillRect/>
          </a:stretch>
        </p:blipFill>
        <p:spPr>
          <a:xfrm>
            <a:off x="2168583" y="2530923"/>
            <a:ext cx="3771900" cy="590550"/>
          </a:xfrm>
          <a:prstGeom prst="rect">
            <a:avLst/>
          </a:prstGeom>
        </p:spPr>
      </p:pic>
      <p:pic>
        <p:nvPicPr>
          <p:cNvPr id="13" name="Picture 12">
            <a:extLst>
              <a:ext uri="{FF2B5EF4-FFF2-40B4-BE49-F238E27FC236}">
                <a16:creationId xmlns:a16="http://schemas.microsoft.com/office/drawing/2014/main" id="{611E8C3F-5EFA-8CFB-6B08-A805ACEFD92D}"/>
              </a:ext>
            </a:extLst>
          </p:cNvPr>
          <p:cNvPicPr>
            <a:picLocks noChangeAspect="1"/>
          </p:cNvPicPr>
          <p:nvPr/>
        </p:nvPicPr>
        <p:blipFill>
          <a:blip r:embed="rId5"/>
          <a:stretch>
            <a:fillRect/>
          </a:stretch>
        </p:blipFill>
        <p:spPr>
          <a:xfrm>
            <a:off x="1756219" y="1326426"/>
            <a:ext cx="4842079" cy="1049667"/>
          </a:xfrm>
          <a:prstGeom prst="rect">
            <a:avLst/>
          </a:prstGeom>
        </p:spPr>
      </p:pic>
    </p:spTree>
    <p:extLst>
      <p:ext uri="{BB962C8B-B14F-4D97-AF65-F5344CB8AC3E}">
        <p14:creationId xmlns:p14="http://schemas.microsoft.com/office/powerpoint/2010/main" val="387765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DB42-4EB6-4240-AA70-A67F72508B6C}"/>
              </a:ext>
            </a:extLst>
          </p:cNvPr>
          <p:cNvSpPr>
            <a:spLocks noGrp="1"/>
          </p:cNvSpPr>
          <p:nvPr>
            <p:ph type="title"/>
          </p:nvPr>
        </p:nvSpPr>
        <p:spPr>
          <a:xfrm>
            <a:off x="6723511" y="648931"/>
            <a:ext cx="4922389" cy="2270984"/>
          </a:xfrm>
        </p:spPr>
        <p:txBody>
          <a:bodyPr vert="horz" lIns="91440" tIns="45720" rIns="91440" bIns="45720" rtlCol="0" anchor="b">
            <a:normAutofit/>
          </a:bodyPr>
          <a:lstStyle/>
          <a:p>
            <a:pPr marL="342900" indent="-342900" algn="r">
              <a:lnSpc>
                <a:spcPct val="90000"/>
              </a:lnSpc>
            </a:pPr>
            <a:r>
              <a:rPr lang="en-US" sz="3800" b="1" dirty="0"/>
              <a:t>How does customer loyalty impact sales revenue over time?</a:t>
            </a:r>
          </a:p>
        </p:txBody>
      </p:sp>
      <p:pic>
        <p:nvPicPr>
          <p:cNvPr id="13" name="Content Placeholder 12">
            <a:extLst>
              <a:ext uri="{FF2B5EF4-FFF2-40B4-BE49-F238E27FC236}">
                <a16:creationId xmlns:a16="http://schemas.microsoft.com/office/drawing/2014/main" id="{48F94573-5CDF-48A2-BC48-33E5B78FC00D}"/>
              </a:ext>
            </a:extLst>
          </p:cNvPr>
          <p:cNvPicPr>
            <a:picLocks noGrp="1" noChangeAspect="1"/>
          </p:cNvPicPr>
          <p:nvPr>
            <p:ph idx="1"/>
          </p:nvPr>
        </p:nvPicPr>
        <p:blipFill>
          <a:blip r:embed="rId3"/>
          <a:stretch>
            <a:fillRect/>
          </a:stretch>
        </p:blipFill>
        <p:spPr>
          <a:xfrm>
            <a:off x="3754299" y="762490"/>
            <a:ext cx="2308272" cy="1686220"/>
          </a:xfrm>
          <a:prstGeom prst="rect">
            <a:avLst/>
          </a:prstGeom>
        </p:spPr>
      </p:pic>
      <p:pic>
        <p:nvPicPr>
          <p:cNvPr id="17" name="Picture 16">
            <a:extLst>
              <a:ext uri="{FF2B5EF4-FFF2-40B4-BE49-F238E27FC236}">
                <a16:creationId xmlns:a16="http://schemas.microsoft.com/office/drawing/2014/main" id="{64244A81-47C0-40BE-9242-6AC75616BB12}"/>
              </a:ext>
            </a:extLst>
          </p:cNvPr>
          <p:cNvPicPr>
            <a:picLocks noChangeAspect="1"/>
          </p:cNvPicPr>
          <p:nvPr/>
        </p:nvPicPr>
        <p:blipFill>
          <a:blip r:embed="rId4"/>
          <a:stretch>
            <a:fillRect/>
          </a:stretch>
        </p:blipFill>
        <p:spPr>
          <a:xfrm>
            <a:off x="711823" y="797018"/>
            <a:ext cx="3047704" cy="1659527"/>
          </a:xfrm>
          <a:prstGeom prst="rect">
            <a:avLst/>
          </a:prstGeom>
        </p:spPr>
      </p:pic>
      <p:pic>
        <p:nvPicPr>
          <p:cNvPr id="15" name="Picture 14">
            <a:extLst>
              <a:ext uri="{FF2B5EF4-FFF2-40B4-BE49-F238E27FC236}">
                <a16:creationId xmlns:a16="http://schemas.microsoft.com/office/drawing/2014/main" id="{573C950A-C174-49E1-9728-FDD4104A7626}"/>
              </a:ext>
            </a:extLst>
          </p:cNvPr>
          <p:cNvPicPr>
            <a:picLocks noChangeAspect="1"/>
          </p:cNvPicPr>
          <p:nvPr/>
        </p:nvPicPr>
        <p:blipFill>
          <a:blip r:embed="rId5"/>
          <a:stretch>
            <a:fillRect/>
          </a:stretch>
        </p:blipFill>
        <p:spPr>
          <a:xfrm>
            <a:off x="1272550" y="2615713"/>
            <a:ext cx="4456627" cy="3034090"/>
          </a:xfrm>
          <a:prstGeom prst="rect">
            <a:avLst/>
          </a:prstGeom>
        </p:spPr>
      </p:pic>
      <p:sp>
        <p:nvSpPr>
          <p:cNvPr id="4" name="TextBox 3">
            <a:extLst>
              <a:ext uri="{FF2B5EF4-FFF2-40B4-BE49-F238E27FC236}">
                <a16:creationId xmlns:a16="http://schemas.microsoft.com/office/drawing/2014/main" id="{7CAAA622-4CA5-0D1F-6D48-A3092A37C361}"/>
              </a:ext>
            </a:extLst>
          </p:cNvPr>
          <p:cNvSpPr txBox="1"/>
          <p:nvPr/>
        </p:nvSpPr>
        <p:spPr>
          <a:xfrm>
            <a:off x="6978770" y="4957565"/>
            <a:ext cx="4667130" cy="923330"/>
          </a:xfrm>
          <a:prstGeom prst="rect">
            <a:avLst/>
          </a:prstGeom>
          <a:noFill/>
        </p:spPr>
        <p:txBody>
          <a:bodyPr wrap="square" rtlCol="0">
            <a:spAutoFit/>
          </a:bodyPr>
          <a:lstStyle/>
          <a:p>
            <a:r>
              <a:rPr lang="en-US" b="1" dirty="0">
                <a:solidFill>
                  <a:schemeClr val="accent1">
                    <a:lumMod val="50000"/>
                  </a:schemeClr>
                </a:solidFill>
              </a:rPr>
              <a:t>As shown in the chart, with the increase in loyal customers - the sales revenue also increases over time.</a:t>
            </a:r>
          </a:p>
        </p:txBody>
      </p:sp>
    </p:spTree>
    <p:extLst>
      <p:ext uri="{BB962C8B-B14F-4D97-AF65-F5344CB8AC3E}">
        <p14:creationId xmlns:p14="http://schemas.microsoft.com/office/powerpoint/2010/main" val="8411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13ECC7-5580-4029-837C-EA344D2199BC}"/>
              </a:ext>
            </a:extLst>
          </p:cNvPr>
          <p:cNvSpPr>
            <a:spLocks noGrp="1"/>
          </p:cNvSpPr>
          <p:nvPr>
            <p:ph type="title"/>
          </p:nvPr>
        </p:nvSpPr>
        <p:spPr>
          <a:xfrm>
            <a:off x="6634065" y="717028"/>
            <a:ext cx="4903588" cy="2466048"/>
          </a:xfrm>
        </p:spPr>
        <p:txBody>
          <a:bodyPr vert="horz" lIns="91440" tIns="45720" rIns="91440" bIns="45720" rtlCol="0" anchor="b">
            <a:normAutofit/>
          </a:bodyPr>
          <a:lstStyle/>
          <a:p>
            <a:pPr marL="342900" indent="-342900" algn="r">
              <a:lnSpc>
                <a:spcPct val="90000"/>
              </a:lnSpc>
            </a:pPr>
            <a:r>
              <a:rPr lang="en-US" sz="3800" b="1" dirty="0"/>
              <a:t>Are certain film categories more popular in specific locations?</a:t>
            </a:r>
          </a:p>
        </p:txBody>
      </p:sp>
      <p:pic>
        <p:nvPicPr>
          <p:cNvPr id="6" name="Content Placeholder 5">
            <a:extLst>
              <a:ext uri="{FF2B5EF4-FFF2-40B4-BE49-F238E27FC236}">
                <a16:creationId xmlns:a16="http://schemas.microsoft.com/office/drawing/2014/main" id="{FB7B43B6-39BD-49D0-B902-5CE8E1BACF89}"/>
              </a:ext>
            </a:extLst>
          </p:cNvPr>
          <p:cNvPicPr>
            <a:picLocks noGrp="1" noChangeAspect="1"/>
          </p:cNvPicPr>
          <p:nvPr>
            <p:ph idx="1"/>
          </p:nvPr>
        </p:nvPicPr>
        <p:blipFill>
          <a:blip r:embed="rId3"/>
          <a:stretch>
            <a:fillRect/>
          </a:stretch>
        </p:blipFill>
        <p:spPr>
          <a:xfrm>
            <a:off x="4130674" y="3789417"/>
            <a:ext cx="1904679" cy="876656"/>
          </a:xfrm>
          <a:prstGeom prst="rect">
            <a:avLst/>
          </a:prstGeom>
        </p:spPr>
      </p:pic>
      <p:pic>
        <p:nvPicPr>
          <p:cNvPr id="12" name="Picture 11">
            <a:extLst>
              <a:ext uri="{FF2B5EF4-FFF2-40B4-BE49-F238E27FC236}">
                <a16:creationId xmlns:a16="http://schemas.microsoft.com/office/drawing/2014/main" id="{8902C2B5-F744-40C9-A70D-772702780D8D}"/>
              </a:ext>
            </a:extLst>
          </p:cNvPr>
          <p:cNvPicPr>
            <a:picLocks noChangeAspect="1"/>
          </p:cNvPicPr>
          <p:nvPr/>
        </p:nvPicPr>
        <p:blipFill>
          <a:blip r:embed="rId4"/>
          <a:stretch>
            <a:fillRect/>
          </a:stretch>
        </p:blipFill>
        <p:spPr>
          <a:xfrm>
            <a:off x="1126210" y="717028"/>
            <a:ext cx="1392385" cy="3128958"/>
          </a:xfrm>
          <a:prstGeom prst="rect">
            <a:avLst/>
          </a:prstGeom>
        </p:spPr>
      </p:pic>
      <p:pic>
        <p:nvPicPr>
          <p:cNvPr id="10" name="Picture 9">
            <a:extLst>
              <a:ext uri="{FF2B5EF4-FFF2-40B4-BE49-F238E27FC236}">
                <a16:creationId xmlns:a16="http://schemas.microsoft.com/office/drawing/2014/main" id="{24898B4D-579B-43A7-9F20-294E148DFA5E}"/>
              </a:ext>
            </a:extLst>
          </p:cNvPr>
          <p:cNvPicPr>
            <a:picLocks noChangeAspect="1"/>
          </p:cNvPicPr>
          <p:nvPr/>
        </p:nvPicPr>
        <p:blipFill>
          <a:blip r:embed="rId5"/>
          <a:stretch>
            <a:fillRect/>
          </a:stretch>
        </p:blipFill>
        <p:spPr>
          <a:xfrm>
            <a:off x="2555885" y="717028"/>
            <a:ext cx="3480712" cy="2949903"/>
          </a:xfrm>
          <a:prstGeom prst="rect">
            <a:avLst/>
          </a:prstGeom>
        </p:spPr>
      </p:pic>
      <p:pic>
        <p:nvPicPr>
          <p:cNvPr id="8" name="Picture 7">
            <a:extLst>
              <a:ext uri="{FF2B5EF4-FFF2-40B4-BE49-F238E27FC236}">
                <a16:creationId xmlns:a16="http://schemas.microsoft.com/office/drawing/2014/main" id="{744F0D74-CD79-4F3A-8CDE-8DD95FADF48D}"/>
              </a:ext>
            </a:extLst>
          </p:cNvPr>
          <p:cNvPicPr>
            <a:picLocks noChangeAspect="1"/>
          </p:cNvPicPr>
          <p:nvPr/>
        </p:nvPicPr>
        <p:blipFill>
          <a:blip r:embed="rId6"/>
          <a:stretch>
            <a:fillRect/>
          </a:stretch>
        </p:blipFill>
        <p:spPr>
          <a:xfrm>
            <a:off x="980659" y="3771706"/>
            <a:ext cx="3109035" cy="1865833"/>
          </a:xfrm>
          <a:prstGeom prst="rect">
            <a:avLst/>
          </a:prstGeom>
        </p:spPr>
      </p:pic>
      <p:sp>
        <p:nvSpPr>
          <p:cNvPr id="2" name="TextBox 1">
            <a:extLst>
              <a:ext uri="{FF2B5EF4-FFF2-40B4-BE49-F238E27FC236}">
                <a16:creationId xmlns:a16="http://schemas.microsoft.com/office/drawing/2014/main" id="{B80C7EF2-F784-64AE-556D-5E18BBBE24F1}"/>
              </a:ext>
            </a:extLst>
          </p:cNvPr>
          <p:cNvSpPr txBox="1"/>
          <p:nvPr/>
        </p:nvSpPr>
        <p:spPr>
          <a:xfrm>
            <a:off x="6978770" y="4957565"/>
            <a:ext cx="4667130" cy="923330"/>
          </a:xfrm>
          <a:prstGeom prst="rect">
            <a:avLst/>
          </a:prstGeom>
          <a:noFill/>
        </p:spPr>
        <p:txBody>
          <a:bodyPr wrap="square" rtlCol="0">
            <a:spAutoFit/>
          </a:bodyPr>
          <a:lstStyle/>
          <a:p>
            <a:r>
              <a:rPr lang="en-US" b="1" dirty="0">
                <a:solidFill>
                  <a:schemeClr val="accent1">
                    <a:lumMod val="50000"/>
                  </a:schemeClr>
                </a:solidFill>
              </a:rPr>
              <a:t>The above graph shows the Top 3 Value Countries (based on max rental times in a country) for the selected movie category</a:t>
            </a:r>
          </a:p>
        </p:txBody>
      </p:sp>
    </p:spTree>
    <p:extLst>
      <p:ext uri="{BB962C8B-B14F-4D97-AF65-F5344CB8AC3E}">
        <p14:creationId xmlns:p14="http://schemas.microsoft.com/office/powerpoint/2010/main" val="400099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0EDEE9-88CF-4768-94E1-4B1543F86CE3}"/>
              </a:ext>
            </a:extLst>
          </p:cNvPr>
          <p:cNvSpPr>
            <a:spLocks noGrp="1"/>
          </p:cNvSpPr>
          <p:nvPr>
            <p:ph type="title"/>
          </p:nvPr>
        </p:nvSpPr>
        <p:spPr>
          <a:xfrm>
            <a:off x="8028583" y="645286"/>
            <a:ext cx="3474438" cy="3350981"/>
          </a:xfrm>
        </p:spPr>
        <p:txBody>
          <a:bodyPr vert="horz" lIns="91440" tIns="45720" rIns="91440" bIns="45720" rtlCol="0" anchor="b">
            <a:normAutofit/>
          </a:bodyPr>
          <a:lstStyle/>
          <a:p>
            <a:pPr marL="342900" indent="-342900" algn="r">
              <a:lnSpc>
                <a:spcPct val="90000"/>
              </a:lnSpc>
            </a:pPr>
            <a:r>
              <a:rPr lang="en-US" sz="3800" b="1" dirty="0"/>
              <a:t>Do specific film categories attract different age groups of customers?</a:t>
            </a:r>
          </a:p>
        </p:txBody>
      </p:sp>
      <p:pic>
        <p:nvPicPr>
          <p:cNvPr id="6" name="Content Placeholder 5">
            <a:extLst>
              <a:ext uri="{FF2B5EF4-FFF2-40B4-BE49-F238E27FC236}">
                <a16:creationId xmlns:a16="http://schemas.microsoft.com/office/drawing/2014/main" id="{35E346DA-CFB5-4122-AC39-5B3B69303A62}"/>
              </a:ext>
            </a:extLst>
          </p:cNvPr>
          <p:cNvPicPr>
            <a:picLocks noGrp="1" noChangeAspect="1"/>
          </p:cNvPicPr>
          <p:nvPr>
            <p:ph idx="1"/>
          </p:nvPr>
        </p:nvPicPr>
        <p:blipFill>
          <a:blip r:embed="rId3"/>
          <a:stretch>
            <a:fillRect/>
          </a:stretch>
        </p:blipFill>
        <p:spPr>
          <a:xfrm>
            <a:off x="754440" y="1100766"/>
            <a:ext cx="2485647" cy="2056374"/>
          </a:xfrm>
          <a:prstGeom prst="rect">
            <a:avLst/>
          </a:prstGeom>
        </p:spPr>
      </p:pic>
      <p:pic>
        <p:nvPicPr>
          <p:cNvPr id="8" name="Picture 7">
            <a:extLst>
              <a:ext uri="{FF2B5EF4-FFF2-40B4-BE49-F238E27FC236}">
                <a16:creationId xmlns:a16="http://schemas.microsoft.com/office/drawing/2014/main" id="{63279C97-4F98-4C3B-8C3C-4F97A25DD795}"/>
              </a:ext>
            </a:extLst>
          </p:cNvPr>
          <p:cNvPicPr>
            <a:picLocks noChangeAspect="1"/>
          </p:cNvPicPr>
          <p:nvPr/>
        </p:nvPicPr>
        <p:blipFill>
          <a:blip r:embed="rId4"/>
          <a:stretch>
            <a:fillRect/>
          </a:stretch>
        </p:blipFill>
        <p:spPr>
          <a:xfrm>
            <a:off x="3339134" y="759265"/>
            <a:ext cx="3975556" cy="2782888"/>
          </a:xfrm>
          <a:prstGeom prst="rect">
            <a:avLst/>
          </a:prstGeom>
        </p:spPr>
      </p:pic>
      <p:pic>
        <p:nvPicPr>
          <p:cNvPr id="10" name="Picture 9">
            <a:extLst>
              <a:ext uri="{FF2B5EF4-FFF2-40B4-BE49-F238E27FC236}">
                <a16:creationId xmlns:a16="http://schemas.microsoft.com/office/drawing/2014/main" id="{182D85F9-06C8-44BA-AD1E-66B34E479098}"/>
              </a:ext>
            </a:extLst>
          </p:cNvPr>
          <p:cNvPicPr>
            <a:picLocks noChangeAspect="1"/>
          </p:cNvPicPr>
          <p:nvPr/>
        </p:nvPicPr>
        <p:blipFill>
          <a:blip r:embed="rId5"/>
          <a:stretch>
            <a:fillRect/>
          </a:stretch>
        </p:blipFill>
        <p:spPr>
          <a:xfrm>
            <a:off x="778771" y="3689204"/>
            <a:ext cx="6657727" cy="1831763"/>
          </a:xfrm>
          <a:prstGeom prst="rect">
            <a:avLst/>
          </a:prstGeom>
        </p:spPr>
      </p:pic>
      <p:sp>
        <p:nvSpPr>
          <p:cNvPr id="5" name="TextBox 4">
            <a:extLst>
              <a:ext uri="{FF2B5EF4-FFF2-40B4-BE49-F238E27FC236}">
                <a16:creationId xmlns:a16="http://schemas.microsoft.com/office/drawing/2014/main" id="{AB717748-41F7-8FD1-638C-2E909F880308}"/>
              </a:ext>
            </a:extLst>
          </p:cNvPr>
          <p:cNvSpPr txBox="1"/>
          <p:nvPr/>
        </p:nvSpPr>
        <p:spPr>
          <a:xfrm>
            <a:off x="7632531" y="5142231"/>
            <a:ext cx="4667130" cy="1477328"/>
          </a:xfrm>
          <a:prstGeom prst="rect">
            <a:avLst/>
          </a:prstGeom>
          <a:noFill/>
        </p:spPr>
        <p:txBody>
          <a:bodyPr wrap="square" rtlCol="0">
            <a:spAutoFit/>
          </a:bodyPr>
          <a:lstStyle/>
          <a:p>
            <a:r>
              <a:rPr lang="en-US" b="1" dirty="0">
                <a:solidFill>
                  <a:schemeClr val="accent1">
                    <a:lumMod val="50000"/>
                  </a:schemeClr>
                </a:solidFill>
              </a:rPr>
              <a:t>This chart represents the age groups (based on Ratings - for </a:t>
            </a:r>
            <a:r>
              <a:rPr lang="en-US" b="1" dirty="0" err="1">
                <a:solidFill>
                  <a:schemeClr val="accent1">
                    <a:lumMod val="50000"/>
                  </a:schemeClr>
                </a:solidFill>
              </a:rPr>
              <a:t>eg.</a:t>
            </a:r>
            <a:r>
              <a:rPr lang="en-US" b="1" dirty="0">
                <a:solidFill>
                  <a:schemeClr val="accent1">
                    <a:lumMod val="50000"/>
                  </a:schemeClr>
                </a:solidFill>
              </a:rPr>
              <a:t> R is for 18+) present for each Film Category,  which has a rental count of more than the average rental count for that age group</a:t>
            </a:r>
          </a:p>
        </p:txBody>
      </p:sp>
    </p:spTree>
    <p:extLst>
      <p:ext uri="{BB962C8B-B14F-4D97-AF65-F5344CB8AC3E}">
        <p14:creationId xmlns:p14="http://schemas.microsoft.com/office/powerpoint/2010/main" val="203495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4DB-9F02-4692-A9D2-7D845BAAE52F}"/>
              </a:ext>
            </a:extLst>
          </p:cNvPr>
          <p:cNvSpPr>
            <a:spLocks noGrp="1"/>
          </p:cNvSpPr>
          <p:nvPr>
            <p:ph type="title"/>
          </p:nvPr>
        </p:nvSpPr>
        <p:spPr>
          <a:xfrm>
            <a:off x="7663635" y="281547"/>
            <a:ext cx="4305919" cy="3147453"/>
          </a:xfrm>
        </p:spPr>
        <p:txBody>
          <a:bodyPr vert="horz" lIns="91440" tIns="45720" rIns="91440" bIns="45720" rtlCol="0" anchor="b">
            <a:normAutofit fontScale="90000"/>
          </a:bodyPr>
          <a:lstStyle/>
          <a:p>
            <a:pPr marL="342900" indent="-342900" algn="r">
              <a:lnSpc>
                <a:spcPct val="90000"/>
              </a:lnSpc>
            </a:pPr>
            <a:r>
              <a:rPr lang="en-US" sz="3800" b="1" dirty="0"/>
              <a:t>What are the demographics and preferences of the highest-spending customers?</a:t>
            </a:r>
          </a:p>
        </p:txBody>
      </p:sp>
      <p:pic>
        <p:nvPicPr>
          <p:cNvPr id="11" name="Picture 10">
            <a:extLst>
              <a:ext uri="{FF2B5EF4-FFF2-40B4-BE49-F238E27FC236}">
                <a16:creationId xmlns:a16="http://schemas.microsoft.com/office/drawing/2014/main" id="{7D0D6376-C3C1-4FF9-A73F-1753567ECF99}"/>
              </a:ext>
            </a:extLst>
          </p:cNvPr>
          <p:cNvPicPr>
            <a:picLocks noChangeAspect="1"/>
          </p:cNvPicPr>
          <p:nvPr/>
        </p:nvPicPr>
        <p:blipFill>
          <a:blip r:embed="rId3"/>
          <a:stretch>
            <a:fillRect/>
          </a:stretch>
        </p:blipFill>
        <p:spPr>
          <a:xfrm>
            <a:off x="1175783" y="12747"/>
            <a:ext cx="6487852" cy="2442614"/>
          </a:xfrm>
          <a:prstGeom prst="rect">
            <a:avLst/>
          </a:prstGeom>
        </p:spPr>
      </p:pic>
      <p:pic>
        <p:nvPicPr>
          <p:cNvPr id="6" name="Picture 5">
            <a:extLst>
              <a:ext uri="{FF2B5EF4-FFF2-40B4-BE49-F238E27FC236}">
                <a16:creationId xmlns:a16="http://schemas.microsoft.com/office/drawing/2014/main" id="{F5C0095C-6E92-651E-6C26-6F3D441E510D}"/>
              </a:ext>
            </a:extLst>
          </p:cNvPr>
          <p:cNvPicPr>
            <a:picLocks noChangeAspect="1"/>
          </p:cNvPicPr>
          <p:nvPr/>
        </p:nvPicPr>
        <p:blipFill>
          <a:blip r:embed="rId4"/>
          <a:stretch>
            <a:fillRect/>
          </a:stretch>
        </p:blipFill>
        <p:spPr>
          <a:xfrm>
            <a:off x="2047875" y="2270287"/>
            <a:ext cx="4500384" cy="1775084"/>
          </a:xfrm>
          <a:prstGeom prst="rect">
            <a:avLst/>
          </a:prstGeom>
        </p:spPr>
      </p:pic>
      <p:pic>
        <p:nvPicPr>
          <p:cNvPr id="8" name="Picture 7">
            <a:extLst>
              <a:ext uri="{FF2B5EF4-FFF2-40B4-BE49-F238E27FC236}">
                <a16:creationId xmlns:a16="http://schemas.microsoft.com/office/drawing/2014/main" id="{B1651D22-FC29-5BFE-07C4-4449E44C6A3C}"/>
              </a:ext>
            </a:extLst>
          </p:cNvPr>
          <p:cNvPicPr>
            <a:picLocks noChangeAspect="1"/>
          </p:cNvPicPr>
          <p:nvPr/>
        </p:nvPicPr>
        <p:blipFill>
          <a:blip r:embed="rId5"/>
          <a:stretch>
            <a:fillRect/>
          </a:stretch>
        </p:blipFill>
        <p:spPr>
          <a:xfrm>
            <a:off x="1374671" y="4056253"/>
            <a:ext cx="5501989" cy="2789001"/>
          </a:xfrm>
          <a:prstGeom prst="rect">
            <a:avLst/>
          </a:prstGeom>
        </p:spPr>
      </p:pic>
      <p:sp>
        <p:nvSpPr>
          <p:cNvPr id="10" name="TextBox 9">
            <a:extLst>
              <a:ext uri="{FF2B5EF4-FFF2-40B4-BE49-F238E27FC236}">
                <a16:creationId xmlns:a16="http://schemas.microsoft.com/office/drawing/2014/main" id="{D8669BC9-C4FF-8D12-B4D7-7B74194C3C76}"/>
              </a:ext>
            </a:extLst>
          </p:cNvPr>
          <p:cNvSpPr txBox="1"/>
          <p:nvPr/>
        </p:nvSpPr>
        <p:spPr>
          <a:xfrm>
            <a:off x="7632531" y="5142231"/>
            <a:ext cx="4667130" cy="1477328"/>
          </a:xfrm>
          <a:prstGeom prst="rect">
            <a:avLst/>
          </a:prstGeom>
          <a:noFill/>
        </p:spPr>
        <p:txBody>
          <a:bodyPr wrap="square" rtlCol="0">
            <a:spAutoFit/>
          </a:bodyPr>
          <a:lstStyle/>
          <a:p>
            <a:r>
              <a:rPr lang="en-US" b="1" dirty="0">
                <a:solidFill>
                  <a:schemeClr val="accent1">
                    <a:lumMod val="50000"/>
                  </a:schemeClr>
                </a:solidFill>
              </a:rPr>
              <a:t>The above pivot table shows the Top 10 high spending customers, their country, their most rented category, the amount they've paid for the most rented category and the overall rental amount they have paid.</a:t>
            </a:r>
          </a:p>
        </p:txBody>
      </p:sp>
    </p:spTree>
    <p:extLst>
      <p:ext uri="{BB962C8B-B14F-4D97-AF65-F5344CB8AC3E}">
        <p14:creationId xmlns:p14="http://schemas.microsoft.com/office/powerpoint/2010/main" val="54196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B861D-9BB0-4664-A560-8C0EC5B490CE}"/>
              </a:ext>
            </a:extLst>
          </p:cNvPr>
          <p:cNvSpPr>
            <a:spLocks noGrp="1"/>
          </p:cNvSpPr>
          <p:nvPr>
            <p:ph type="title"/>
          </p:nvPr>
        </p:nvSpPr>
        <p:spPr>
          <a:xfrm>
            <a:off x="1224253" y="106959"/>
            <a:ext cx="10018712" cy="614493"/>
          </a:xfrm>
        </p:spPr>
        <p:txBody>
          <a:bodyPr>
            <a:noAutofit/>
          </a:bodyPr>
          <a:lstStyle/>
          <a:p>
            <a:pPr marL="342900" indent="-342900">
              <a:buFont typeface="Wingdings" panose="05000000000000000000" pitchFamily="2" charset="2"/>
              <a:buChar char="q"/>
            </a:pPr>
            <a:r>
              <a:rPr lang="en-US" sz="2200" b="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What are the busiest hours or days for each store location, and how does it impact staffing requirements?</a:t>
            </a:r>
          </a:p>
        </p:txBody>
      </p:sp>
      <p:pic>
        <p:nvPicPr>
          <p:cNvPr id="6" name="Content Placeholder 5">
            <a:extLst>
              <a:ext uri="{FF2B5EF4-FFF2-40B4-BE49-F238E27FC236}">
                <a16:creationId xmlns:a16="http://schemas.microsoft.com/office/drawing/2014/main" id="{2FCAD004-BD48-4928-9B04-FAD95986389C}"/>
              </a:ext>
            </a:extLst>
          </p:cNvPr>
          <p:cNvPicPr>
            <a:picLocks noGrp="1" noChangeAspect="1"/>
          </p:cNvPicPr>
          <p:nvPr>
            <p:ph idx="1"/>
          </p:nvPr>
        </p:nvPicPr>
        <p:blipFill>
          <a:blip r:embed="rId2"/>
          <a:stretch>
            <a:fillRect/>
          </a:stretch>
        </p:blipFill>
        <p:spPr>
          <a:xfrm>
            <a:off x="1513974" y="941293"/>
            <a:ext cx="4502520" cy="47488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005D8F2-778E-4941-937F-C66E905838D8}"/>
              </a:ext>
            </a:extLst>
          </p:cNvPr>
          <p:cNvPicPr>
            <a:picLocks noChangeAspect="1"/>
          </p:cNvPicPr>
          <p:nvPr/>
        </p:nvPicPr>
        <p:blipFill>
          <a:blip r:embed="rId3"/>
          <a:stretch>
            <a:fillRect/>
          </a:stretch>
        </p:blipFill>
        <p:spPr>
          <a:xfrm>
            <a:off x="6814867" y="941293"/>
            <a:ext cx="2577821" cy="39774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92DC019-E432-4908-80D5-E15DD4F869FD}"/>
              </a:ext>
            </a:extLst>
          </p:cNvPr>
          <p:cNvPicPr>
            <a:picLocks noChangeAspect="1"/>
          </p:cNvPicPr>
          <p:nvPr/>
        </p:nvPicPr>
        <p:blipFill>
          <a:blip r:embed="rId4"/>
          <a:stretch>
            <a:fillRect/>
          </a:stretch>
        </p:blipFill>
        <p:spPr>
          <a:xfrm>
            <a:off x="1513974" y="1476542"/>
            <a:ext cx="4502520" cy="64454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678F6DF-5E13-45E6-82F5-4C339C8B96A9}"/>
              </a:ext>
            </a:extLst>
          </p:cNvPr>
          <p:cNvPicPr>
            <a:picLocks noChangeAspect="1"/>
          </p:cNvPicPr>
          <p:nvPr/>
        </p:nvPicPr>
        <p:blipFill>
          <a:blip r:embed="rId5"/>
          <a:stretch>
            <a:fillRect/>
          </a:stretch>
        </p:blipFill>
        <p:spPr>
          <a:xfrm>
            <a:off x="6814867" y="1405777"/>
            <a:ext cx="4665413" cy="46726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940B1D2-0FC7-41DC-A6EC-22B529A27C70}"/>
              </a:ext>
            </a:extLst>
          </p:cNvPr>
          <p:cNvPicPr>
            <a:picLocks noChangeAspect="1"/>
          </p:cNvPicPr>
          <p:nvPr/>
        </p:nvPicPr>
        <p:blipFill>
          <a:blip r:embed="rId6"/>
          <a:stretch>
            <a:fillRect/>
          </a:stretch>
        </p:blipFill>
        <p:spPr>
          <a:xfrm>
            <a:off x="1513974" y="2156051"/>
            <a:ext cx="4502519" cy="236346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BF63399-5BA7-4339-8662-82B1409A6F94}"/>
              </a:ext>
            </a:extLst>
          </p:cNvPr>
          <p:cNvPicPr>
            <a:picLocks noChangeAspect="1"/>
          </p:cNvPicPr>
          <p:nvPr/>
        </p:nvPicPr>
        <p:blipFill>
          <a:blip r:embed="rId7"/>
          <a:stretch>
            <a:fillRect/>
          </a:stretch>
        </p:blipFill>
        <p:spPr>
          <a:xfrm>
            <a:off x="6867727" y="1939786"/>
            <a:ext cx="4559691" cy="2746273"/>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522D6EB1-0980-4C76-843E-FC44E0E87F9D}"/>
              </a:ext>
            </a:extLst>
          </p:cNvPr>
          <p:cNvPicPr>
            <a:picLocks noChangeAspect="1"/>
          </p:cNvPicPr>
          <p:nvPr/>
        </p:nvPicPr>
        <p:blipFill>
          <a:blip r:embed="rId8"/>
          <a:stretch>
            <a:fillRect/>
          </a:stretch>
        </p:blipFill>
        <p:spPr>
          <a:xfrm>
            <a:off x="151002" y="4619935"/>
            <a:ext cx="6226158" cy="213110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254B1176-0B8D-1248-6238-3C68E70AFA28}"/>
              </a:ext>
            </a:extLst>
          </p:cNvPr>
          <p:cNvSpPr txBox="1"/>
          <p:nvPr/>
        </p:nvSpPr>
        <p:spPr>
          <a:xfrm>
            <a:off x="6867727" y="4766293"/>
            <a:ext cx="4667130" cy="2031325"/>
          </a:xfrm>
          <a:prstGeom prst="rect">
            <a:avLst/>
          </a:prstGeom>
          <a:noFill/>
        </p:spPr>
        <p:txBody>
          <a:bodyPr wrap="square" rtlCol="0">
            <a:spAutoFit/>
          </a:bodyPr>
          <a:lstStyle/>
          <a:p>
            <a:r>
              <a:rPr lang="en-US" sz="1400" b="1" dirty="0">
                <a:solidFill>
                  <a:schemeClr val="accent1">
                    <a:lumMod val="50000"/>
                  </a:schemeClr>
                </a:solidFill>
              </a:rPr>
              <a:t>The above pivot tables show the count of rentals as per day of the week and count of rentals as per the hour of day. For both store 1 and 2, Tuesday is the busiest with the greatest number of rentals and the busiest hour of day is 15(on Tuesday as well). Based on the rental count values over different hours(when compared with the average rentals/store), we have classified staffing into three categories: Understaffed, overstaffed and appropriately staffed</a:t>
            </a:r>
          </a:p>
        </p:txBody>
      </p:sp>
    </p:spTree>
    <p:extLst>
      <p:ext uri="{BB962C8B-B14F-4D97-AF65-F5344CB8AC3E}">
        <p14:creationId xmlns:p14="http://schemas.microsoft.com/office/powerpoint/2010/main" val="291039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049015-F09D-4101-9B37-EF4DA45AE363}"/>
              </a:ext>
            </a:extLst>
          </p:cNvPr>
          <p:cNvSpPr>
            <a:spLocks noGrp="1"/>
          </p:cNvSpPr>
          <p:nvPr>
            <p:ph type="title"/>
          </p:nvPr>
        </p:nvSpPr>
        <p:spPr>
          <a:xfrm>
            <a:off x="7660256" y="440789"/>
            <a:ext cx="4385563" cy="2724539"/>
          </a:xfrm>
        </p:spPr>
        <p:txBody>
          <a:bodyPr>
            <a:noAutofit/>
          </a:bodyPr>
          <a:lstStyle/>
          <a:p>
            <a:pPr marL="342900" indent="-342900" algn="r">
              <a:lnSpc>
                <a:spcPct val="90000"/>
              </a:lnSpc>
            </a:pPr>
            <a:r>
              <a:rPr lang="en-US" sz="3400" b="1" dirty="0"/>
              <a:t>What are the cultural or demographic factors that influence customer preferences in different locations?</a:t>
            </a:r>
          </a:p>
        </p:txBody>
      </p:sp>
      <p:pic>
        <p:nvPicPr>
          <p:cNvPr id="10" name="Picture 9">
            <a:extLst>
              <a:ext uri="{FF2B5EF4-FFF2-40B4-BE49-F238E27FC236}">
                <a16:creationId xmlns:a16="http://schemas.microsoft.com/office/drawing/2014/main" id="{5FA9B123-4404-4ED8-AA6E-8CDB92088248}"/>
              </a:ext>
            </a:extLst>
          </p:cNvPr>
          <p:cNvPicPr>
            <a:picLocks noChangeAspect="1"/>
          </p:cNvPicPr>
          <p:nvPr/>
        </p:nvPicPr>
        <p:blipFill>
          <a:blip r:embed="rId3"/>
          <a:stretch>
            <a:fillRect/>
          </a:stretch>
        </p:blipFill>
        <p:spPr>
          <a:xfrm>
            <a:off x="1508151" y="440789"/>
            <a:ext cx="4194200" cy="2206756"/>
          </a:xfrm>
          <a:prstGeom prst="rect">
            <a:avLst/>
          </a:prstGeom>
        </p:spPr>
      </p:pic>
      <p:pic>
        <p:nvPicPr>
          <p:cNvPr id="6" name="Content Placeholder 5">
            <a:extLst>
              <a:ext uri="{FF2B5EF4-FFF2-40B4-BE49-F238E27FC236}">
                <a16:creationId xmlns:a16="http://schemas.microsoft.com/office/drawing/2014/main" id="{FD1FBE79-DD38-4F94-ADF8-44CDC621D730}"/>
              </a:ext>
            </a:extLst>
          </p:cNvPr>
          <p:cNvPicPr>
            <a:picLocks noChangeAspect="1"/>
          </p:cNvPicPr>
          <p:nvPr/>
        </p:nvPicPr>
        <p:blipFill>
          <a:blip r:embed="rId4"/>
          <a:stretch>
            <a:fillRect/>
          </a:stretch>
        </p:blipFill>
        <p:spPr>
          <a:xfrm>
            <a:off x="5762697" y="190173"/>
            <a:ext cx="1507830" cy="2548512"/>
          </a:xfrm>
          <a:prstGeom prst="rect">
            <a:avLst/>
          </a:prstGeom>
        </p:spPr>
      </p:pic>
      <p:pic>
        <p:nvPicPr>
          <p:cNvPr id="8" name="Picture 7">
            <a:extLst>
              <a:ext uri="{FF2B5EF4-FFF2-40B4-BE49-F238E27FC236}">
                <a16:creationId xmlns:a16="http://schemas.microsoft.com/office/drawing/2014/main" id="{937DD22C-593C-4A7D-B401-B25455E23D2C}"/>
              </a:ext>
            </a:extLst>
          </p:cNvPr>
          <p:cNvPicPr>
            <a:picLocks noChangeAspect="1"/>
          </p:cNvPicPr>
          <p:nvPr/>
        </p:nvPicPr>
        <p:blipFill>
          <a:blip r:embed="rId5"/>
          <a:stretch>
            <a:fillRect/>
          </a:stretch>
        </p:blipFill>
        <p:spPr>
          <a:xfrm>
            <a:off x="1771848" y="2738685"/>
            <a:ext cx="4909455" cy="3387523"/>
          </a:xfrm>
          <a:prstGeom prst="rect">
            <a:avLst/>
          </a:prstGeom>
        </p:spPr>
      </p:pic>
      <p:sp>
        <p:nvSpPr>
          <p:cNvPr id="2" name="TextBox 1">
            <a:extLst>
              <a:ext uri="{FF2B5EF4-FFF2-40B4-BE49-F238E27FC236}">
                <a16:creationId xmlns:a16="http://schemas.microsoft.com/office/drawing/2014/main" id="{EA252A9E-43AE-4E30-4DE4-C8C6A4230646}"/>
              </a:ext>
            </a:extLst>
          </p:cNvPr>
          <p:cNvSpPr txBox="1"/>
          <p:nvPr/>
        </p:nvSpPr>
        <p:spPr>
          <a:xfrm>
            <a:off x="7451376" y="4432446"/>
            <a:ext cx="4667130" cy="923330"/>
          </a:xfrm>
          <a:prstGeom prst="rect">
            <a:avLst/>
          </a:prstGeom>
          <a:noFill/>
        </p:spPr>
        <p:txBody>
          <a:bodyPr wrap="square" rtlCol="0">
            <a:spAutoFit/>
          </a:bodyPr>
          <a:lstStyle/>
          <a:p>
            <a:r>
              <a:rPr lang="en-US" b="1" dirty="0">
                <a:solidFill>
                  <a:schemeClr val="accent1">
                    <a:lumMod val="50000"/>
                  </a:schemeClr>
                </a:solidFill>
              </a:rPr>
              <a:t>Upon selecting the country (from filter), we can see the </a:t>
            </a:r>
            <a:r>
              <a:rPr lang="en-US" b="1" dirty="0" err="1">
                <a:solidFill>
                  <a:schemeClr val="accent1">
                    <a:lumMod val="50000"/>
                  </a:schemeClr>
                </a:solidFill>
              </a:rPr>
              <a:t>Rental_Count</a:t>
            </a:r>
            <a:r>
              <a:rPr lang="en-US" b="1" dirty="0">
                <a:solidFill>
                  <a:schemeClr val="accent1">
                    <a:lumMod val="50000"/>
                  </a:schemeClr>
                </a:solidFill>
              </a:rPr>
              <a:t> distribution across different film categories. </a:t>
            </a:r>
          </a:p>
        </p:txBody>
      </p:sp>
    </p:spTree>
    <p:extLst>
      <p:ext uri="{BB962C8B-B14F-4D97-AF65-F5344CB8AC3E}">
        <p14:creationId xmlns:p14="http://schemas.microsoft.com/office/powerpoint/2010/main" val="172826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B0FDD223-23B9-2820-0D61-44866E973F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3A6273-0661-40C7-AC51-F35A75F4224D}"/>
              </a:ext>
            </a:extLst>
          </p:cNvPr>
          <p:cNvSpPr>
            <a:spLocks noGrp="1"/>
          </p:cNvSpPr>
          <p:nvPr>
            <p:ph type="title"/>
          </p:nvPr>
        </p:nvSpPr>
        <p:spPr>
          <a:xfrm>
            <a:off x="7712015" y="1"/>
            <a:ext cx="4333804" cy="3165328"/>
          </a:xfrm>
        </p:spPr>
        <p:txBody>
          <a:bodyPr>
            <a:noAutofit/>
          </a:bodyPr>
          <a:lstStyle/>
          <a:p>
            <a:pPr marL="342900" indent="-342900" algn="r">
              <a:lnSpc>
                <a:spcPct val="90000"/>
              </a:lnSpc>
            </a:pPr>
            <a:r>
              <a:rPr lang="en-US" sz="3200" b="1" dirty="0"/>
              <a:t>How does the availability of films in different languages impact customer satisfaction and rental frequency?</a:t>
            </a:r>
          </a:p>
        </p:txBody>
      </p:sp>
      <p:sp>
        <p:nvSpPr>
          <p:cNvPr id="2" name="TextBox 1">
            <a:extLst>
              <a:ext uri="{FF2B5EF4-FFF2-40B4-BE49-F238E27FC236}">
                <a16:creationId xmlns:a16="http://schemas.microsoft.com/office/drawing/2014/main" id="{3EF9A928-F524-C3BA-CBEF-9E11B65D2E52}"/>
              </a:ext>
            </a:extLst>
          </p:cNvPr>
          <p:cNvSpPr txBox="1"/>
          <p:nvPr/>
        </p:nvSpPr>
        <p:spPr>
          <a:xfrm>
            <a:off x="7451376" y="4432446"/>
            <a:ext cx="4667130" cy="1754326"/>
          </a:xfrm>
          <a:prstGeom prst="rect">
            <a:avLst/>
          </a:prstGeom>
          <a:noFill/>
        </p:spPr>
        <p:txBody>
          <a:bodyPr wrap="square" rtlCol="0">
            <a:spAutoFit/>
          </a:bodyPr>
          <a:lstStyle/>
          <a:p>
            <a:r>
              <a:rPr lang="en-US" b="1" dirty="0">
                <a:solidFill>
                  <a:schemeClr val="accent1">
                    <a:lumMod val="50000"/>
                  </a:schemeClr>
                </a:solidFill>
              </a:rPr>
              <a:t>As seen from the Pie-chart, 100% of the movies rented were in English(as that’s the only language available in the dataset). So, insufficient data to evaluate the impact of language over customer satisfaction and rental frequency.</a:t>
            </a:r>
          </a:p>
        </p:txBody>
      </p:sp>
      <p:pic>
        <p:nvPicPr>
          <p:cNvPr id="3" name="Picture 2">
            <a:extLst>
              <a:ext uri="{FF2B5EF4-FFF2-40B4-BE49-F238E27FC236}">
                <a16:creationId xmlns:a16="http://schemas.microsoft.com/office/drawing/2014/main" id="{7B8ED520-0B3F-93DF-B1D8-77328684A21C}"/>
              </a:ext>
            </a:extLst>
          </p:cNvPr>
          <p:cNvPicPr>
            <a:picLocks noChangeAspect="1"/>
          </p:cNvPicPr>
          <p:nvPr/>
        </p:nvPicPr>
        <p:blipFill>
          <a:blip r:embed="rId3"/>
          <a:stretch>
            <a:fillRect/>
          </a:stretch>
        </p:blipFill>
        <p:spPr>
          <a:xfrm>
            <a:off x="1993886" y="367898"/>
            <a:ext cx="4281995" cy="1403002"/>
          </a:xfrm>
          <a:prstGeom prst="rect">
            <a:avLst/>
          </a:prstGeom>
        </p:spPr>
      </p:pic>
      <p:pic>
        <p:nvPicPr>
          <p:cNvPr id="7" name="Picture 6">
            <a:extLst>
              <a:ext uri="{FF2B5EF4-FFF2-40B4-BE49-F238E27FC236}">
                <a16:creationId xmlns:a16="http://schemas.microsoft.com/office/drawing/2014/main" id="{4152E143-01D6-0008-0355-D4A657A3C86C}"/>
              </a:ext>
            </a:extLst>
          </p:cNvPr>
          <p:cNvPicPr>
            <a:picLocks noChangeAspect="1"/>
          </p:cNvPicPr>
          <p:nvPr/>
        </p:nvPicPr>
        <p:blipFill>
          <a:blip r:embed="rId4"/>
          <a:stretch>
            <a:fillRect/>
          </a:stretch>
        </p:blipFill>
        <p:spPr>
          <a:xfrm>
            <a:off x="2301320" y="1966709"/>
            <a:ext cx="3667125" cy="400050"/>
          </a:xfrm>
          <a:prstGeom prst="rect">
            <a:avLst/>
          </a:prstGeom>
        </p:spPr>
      </p:pic>
      <p:pic>
        <p:nvPicPr>
          <p:cNvPr id="13" name="Picture 12">
            <a:extLst>
              <a:ext uri="{FF2B5EF4-FFF2-40B4-BE49-F238E27FC236}">
                <a16:creationId xmlns:a16="http://schemas.microsoft.com/office/drawing/2014/main" id="{3B934BA2-4896-F408-4E46-61269852DD2A}"/>
              </a:ext>
            </a:extLst>
          </p:cNvPr>
          <p:cNvPicPr>
            <a:picLocks noChangeAspect="1"/>
          </p:cNvPicPr>
          <p:nvPr/>
        </p:nvPicPr>
        <p:blipFill>
          <a:blip r:embed="rId5"/>
          <a:stretch>
            <a:fillRect/>
          </a:stretch>
        </p:blipFill>
        <p:spPr>
          <a:xfrm>
            <a:off x="1977828" y="2783579"/>
            <a:ext cx="4298053" cy="2481287"/>
          </a:xfrm>
          <a:prstGeom prst="roundRect">
            <a:avLst>
              <a:gd name="adj" fmla="val 381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1730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0D03-AC88-46AC-89F8-2E52FC5D5D1A}"/>
              </a:ext>
            </a:extLst>
          </p:cNvPr>
          <p:cNvSpPr>
            <a:spLocks noGrp="1"/>
          </p:cNvSpPr>
          <p:nvPr>
            <p:ph type="title"/>
          </p:nvPr>
        </p:nvSpPr>
        <p:spPr>
          <a:xfrm>
            <a:off x="535021" y="685800"/>
            <a:ext cx="2639962" cy="5105400"/>
          </a:xfrm>
        </p:spPr>
        <p:txBody>
          <a:bodyPr>
            <a:normAutofit/>
          </a:bodyPr>
          <a:lstStyle/>
          <a:p>
            <a:r>
              <a:rPr lang="en-US" b="1" i="0" u="none" strike="noStrike" baseline="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Solving EDA and Power BI Questions</a:t>
            </a:r>
            <a:endParaRPr lang="en-US">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E98D3F0-324B-4D82-95DB-51D709C7E60D}"/>
              </a:ext>
            </a:extLst>
          </p:cNvPr>
          <p:cNvSpPr>
            <a:spLocks/>
          </p:cNvSpPr>
          <p:nvPr/>
        </p:nvSpPr>
        <p:spPr>
          <a:xfrm>
            <a:off x="5050431" y="1696064"/>
            <a:ext cx="6492875" cy="2024716"/>
          </a:xfrm>
          <a:prstGeom prst="rect">
            <a:avLst/>
          </a:prstGeom>
        </p:spPr>
        <p:txBody>
          <a:bodyPr>
            <a:normAutofit/>
          </a:bodyPr>
          <a:lstStyle/>
          <a:p>
            <a:pPr algn="ctr" defTabSz="292608">
              <a:spcAft>
                <a:spcPts val="600"/>
              </a:spcAft>
            </a:pPr>
            <a:r>
              <a:rPr lang="en-US" sz="2048" b="1" kern="1200" dirty="0">
                <a:solidFill>
                  <a:schemeClr val="accent5">
                    <a:lumMod val="50000"/>
                  </a:schemeClr>
                </a:solidFill>
                <a:effectLst>
                  <a:outerShdw blurRad="38100" dist="38100" dir="2700000" algn="tl">
                    <a:srgbClr val="000000">
                      <a:alpha val="43137"/>
                    </a:srgbClr>
                  </a:outerShdw>
                </a:effectLst>
                <a:latin typeface="+mn-lt"/>
                <a:ea typeface="+mn-ea"/>
                <a:cs typeface="+mn-cs"/>
              </a:rPr>
              <a:t>Power BI questions and answers</a:t>
            </a:r>
            <a:endParaRPr lang="en-US" sz="3200" b="1" dirty="0">
              <a:solidFill>
                <a:schemeClr val="accent5">
                  <a:lumMod val="50000"/>
                </a:schemeClr>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DA0F33CF-A88B-496B-890C-B7792A38E0D6}"/>
              </a:ext>
            </a:extLst>
          </p:cNvPr>
          <p:cNvSpPr/>
          <p:nvPr/>
        </p:nvSpPr>
        <p:spPr>
          <a:xfrm>
            <a:off x="7748184" y="3367395"/>
            <a:ext cx="929674" cy="353385"/>
          </a:xfrm>
          <a:prstGeom prst="righ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987991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AD740AE9-6920-964D-3A5C-34345BA5BFFF}"/>
              </a:ext>
            </a:extLst>
          </p:cNvPr>
          <p:cNvPicPr>
            <a:picLocks noChangeAspect="1"/>
          </p:cNvPicPr>
          <p:nvPr/>
        </p:nvPicPr>
        <p:blipFill rotWithShape="1">
          <a:blip r:embed="rId2">
            <a:duotone>
              <a:schemeClr val="bg2">
                <a:shade val="45000"/>
                <a:satMod val="135000"/>
              </a:schemeClr>
              <a:prstClr val="white"/>
            </a:duotone>
            <a:alphaModFix amt="25000"/>
          </a:blip>
          <a:srcRect t="1510" b="14220"/>
          <a:stretch/>
        </p:blipFill>
        <p:spPr>
          <a:xfrm>
            <a:off x="20" y="10"/>
            <a:ext cx="12191980" cy="6857990"/>
          </a:xfrm>
          <a:prstGeom prst="rect">
            <a:avLst/>
          </a:prstGeom>
        </p:spPr>
      </p:pic>
      <p:sp>
        <p:nvSpPr>
          <p:cNvPr id="4" name="Title 1">
            <a:extLst>
              <a:ext uri="{FF2B5EF4-FFF2-40B4-BE49-F238E27FC236}">
                <a16:creationId xmlns:a16="http://schemas.microsoft.com/office/drawing/2014/main" id="{FDE684A7-F92D-43F4-9E7B-AF3DDD8FFA70}"/>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TOPICS</a:t>
            </a:r>
          </a:p>
        </p:txBody>
      </p:sp>
      <p:sp>
        <p:nvSpPr>
          <p:cNvPr id="31" name="Content Placeholder 2">
            <a:extLst>
              <a:ext uri="{FF2B5EF4-FFF2-40B4-BE49-F238E27FC236}">
                <a16:creationId xmlns:a16="http://schemas.microsoft.com/office/drawing/2014/main" id="{720B1416-9BDD-4DDD-B428-CC5488C937BD}"/>
              </a:ext>
            </a:extLst>
          </p:cNvPr>
          <p:cNvSpPr>
            <a:spLocks noGrp="1"/>
          </p:cNvSpPr>
          <p:nvPr>
            <p:ph idx="1"/>
          </p:nvPr>
        </p:nvSpPr>
        <p:spPr>
          <a:xfrm>
            <a:off x="4979938" y="639099"/>
            <a:ext cx="6591346" cy="4965833"/>
          </a:xfrm>
        </p:spPr>
        <p:txBody>
          <a:bodyPr>
            <a:normAutofit/>
          </a:bodyPr>
          <a:lstStyle/>
          <a:p>
            <a:pPr marL="285750" indent="-285750">
              <a:buFont typeface="Arial" panose="020B0604020202020204" pitchFamily="34" charset="0"/>
              <a:buChar char="•"/>
            </a:pPr>
            <a:r>
              <a:rPr lang="en-US" b="1">
                <a:latin typeface="Calibri" panose="020F0502020204030204" pitchFamily="34" charset="0"/>
                <a:cs typeface="Calibri" panose="020F0502020204030204" pitchFamily="34" charset="0"/>
              </a:rPr>
              <a:t>Project Overview</a:t>
            </a:r>
            <a:endParaRPr lang="en-US" b="1" i="0" u="none" strike="noStrike" baseline="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Information about Dataset tables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Data cleaning and MECE-Breakdown</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Solving Power Bi  and EDA Questions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Dashboard Analysis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Conclusion</a:t>
            </a:r>
            <a:endParaRPr lang="en-US"/>
          </a:p>
          <a:p>
            <a:endParaRPr lang="en-US"/>
          </a:p>
        </p:txBody>
      </p:sp>
    </p:spTree>
    <p:extLst>
      <p:ext uri="{BB962C8B-B14F-4D97-AF65-F5344CB8AC3E}">
        <p14:creationId xmlns:p14="http://schemas.microsoft.com/office/powerpoint/2010/main" val="43140720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4A1554-ABF3-4088-9D04-BA083D687C8C}"/>
              </a:ext>
            </a:extLst>
          </p:cNvPr>
          <p:cNvSpPr>
            <a:spLocks noGrp="1"/>
          </p:cNvSpPr>
          <p:nvPr>
            <p:ph type="title"/>
          </p:nvPr>
        </p:nvSpPr>
        <p:spPr>
          <a:xfrm>
            <a:off x="8694508" y="587026"/>
            <a:ext cx="3333495" cy="2312293"/>
          </a:xfrm>
        </p:spPr>
        <p:txBody>
          <a:bodyPr vert="horz" lIns="91440" tIns="45720" rIns="91440" bIns="45720" rtlCol="0" anchor="ctr">
            <a:noAutofit/>
          </a:bodyPr>
          <a:lstStyle/>
          <a:p>
            <a:pPr marL="171450" indent="-171450"/>
            <a:r>
              <a:rPr lang="en-US" sz="3800" b="1" i="0" dirty="0"/>
              <a:t>How does the sales revenue vary by month?</a:t>
            </a:r>
          </a:p>
        </p:txBody>
      </p:sp>
      <p:sp>
        <p:nvSpPr>
          <p:cNvPr id="7" name="TextBox 6">
            <a:extLst>
              <a:ext uri="{FF2B5EF4-FFF2-40B4-BE49-F238E27FC236}">
                <a16:creationId xmlns:a16="http://schemas.microsoft.com/office/drawing/2014/main" id="{0DF6526A-15A5-419E-9413-ED41FE858840}"/>
              </a:ext>
            </a:extLst>
          </p:cNvPr>
          <p:cNvSpPr txBox="1"/>
          <p:nvPr/>
        </p:nvSpPr>
        <p:spPr>
          <a:xfrm>
            <a:off x="8858504" y="5056869"/>
            <a:ext cx="3333496" cy="1317172"/>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 The above visual shows the variation in revenue for each available rental month.</a:t>
            </a:r>
          </a:p>
        </p:txBody>
      </p:sp>
      <p:pic>
        <p:nvPicPr>
          <p:cNvPr id="8" name="Picture 7">
            <a:extLst>
              <a:ext uri="{FF2B5EF4-FFF2-40B4-BE49-F238E27FC236}">
                <a16:creationId xmlns:a16="http://schemas.microsoft.com/office/drawing/2014/main" id="{9284783E-BE40-19D2-06E6-E00587D353DE}"/>
              </a:ext>
            </a:extLst>
          </p:cNvPr>
          <p:cNvPicPr>
            <a:picLocks noChangeAspect="1"/>
          </p:cNvPicPr>
          <p:nvPr/>
        </p:nvPicPr>
        <p:blipFill>
          <a:blip r:embed="rId3"/>
          <a:stretch>
            <a:fillRect/>
          </a:stretch>
        </p:blipFill>
        <p:spPr>
          <a:xfrm>
            <a:off x="1427152" y="1548256"/>
            <a:ext cx="5458840" cy="270212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4229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9CDB6F20-0896-E529-8AFF-192AABAF561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CF673CD-2CA9-F032-3155-F598D61ECE61}"/>
              </a:ext>
            </a:extLst>
          </p:cNvPr>
          <p:cNvSpPr>
            <a:spLocks noGrp="1"/>
          </p:cNvSpPr>
          <p:nvPr>
            <p:ph type="title"/>
          </p:nvPr>
        </p:nvSpPr>
        <p:spPr>
          <a:xfrm>
            <a:off x="8694508" y="197194"/>
            <a:ext cx="3333496" cy="2968700"/>
          </a:xfrm>
        </p:spPr>
        <p:txBody>
          <a:bodyPr vert="horz" lIns="91440" tIns="45720" rIns="91440" bIns="45720" rtlCol="0" anchor="ctr">
            <a:noAutofit/>
          </a:bodyPr>
          <a:lstStyle/>
          <a:p>
            <a:pPr marL="171450" indent="-171450"/>
            <a:r>
              <a:rPr lang="en-US" sz="3800" b="1" i="0" dirty="0"/>
              <a:t>Which customer segments generate the highest sales?</a:t>
            </a:r>
          </a:p>
        </p:txBody>
      </p:sp>
      <p:sp>
        <p:nvSpPr>
          <p:cNvPr id="7" name="TextBox 6">
            <a:extLst>
              <a:ext uri="{FF2B5EF4-FFF2-40B4-BE49-F238E27FC236}">
                <a16:creationId xmlns:a16="http://schemas.microsoft.com/office/drawing/2014/main" id="{F49405D8-04D9-2AC5-1B40-E60DA9844DBE}"/>
              </a:ext>
            </a:extLst>
          </p:cNvPr>
          <p:cNvSpPr txBox="1"/>
          <p:nvPr/>
        </p:nvSpPr>
        <p:spPr>
          <a:xfrm>
            <a:off x="8513447" y="4796286"/>
            <a:ext cx="3333496" cy="1595007"/>
          </a:xfrm>
          <a:prstGeom prst="rect">
            <a:avLst/>
          </a:prstGeom>
        </p:spPr>
        <p:txBody>
          <a:bodyPr vert="horz" lIns="91440" tIns="45720" rIns="91440" bIns="45720" rtlCol="0" anchor="t">
            <a:normAutofit fontScale="92500" lnSpcReduction="10000"/>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 Considering that the film rating is synonymous to or directly corresponds to Customer Segment (basis of age), the greatest contributor to Sales is by PG-13 segment.</a:t>
            </a:r>
          </a:p>
        </p:txBody>
      </p:sp>
      <p:pic>
        <p:nvPicPr>
          <p:cNvPr id="3" name="Picture 2">
            <a:extLst>
              <a:ext uri="{FF2B5EF4-FFF2-40B4-BE49-F238E27FC236}">
                <a16:creationId xmlns:a16="http://schemas.microsoft.com/office/drawing/2014/main" id="{2E5A948F-1A6E-AC71-9F87-9EB14552BC9E}"/>
              </a:ext>
            </a:extLst>
          </p:cNvPr>
          <p:cNvPicPr>
            <a:picLocks noChangeAspect="1"/>
          </p:cNvPicPr>
          <p:nvPr/>
        </p:nvPicPr>
        <p:blipFill>
          <a:blip r:embed="rId3"/>
          <a:stretch>
            <a:fillRect/>
          </a:stretch>
        </p:blipFill>
        <p:spPr>
          <a:xfrm>
            <a:off x="1537327" y="2370526"/>
            <a:ext cx="5039628" cy="250339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1045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73FD-601A-45AC-9179-0E37677A271D}"/>
              </a:ext>
            </a:extLst>
          </p:cNvPr>
          <p:cNvSpPr>
            <a:spLocks noGrp="1"/>
          </p:cNvSpPr>
          <p:nvPr>
            <p:ph type="title"/>
          </p:nvPr>
        </p:nvSpPr>
        <p:spPr>
          <a:xfrm>
            <a:off x="8519593" y="139959"/>
            <a:ext cx="3333495" cy="2240651"/>
          </a:xfrm>
        </p:spPr>
        <p:txBody>
          <a:bodyPr vert="horz" lIns="91440" tIns="45720" rIns="91440" bIns="45720" rtlCol="0" anchor="ctr">
            <a:noAutofit/>
          </a:bodyPr>
          <a:lstStyle/>
          <a:p>
            <a:pPr marL="171450" indent="-171450"/>
            <a:r>
              <a:rPr lang="en-US" sz="3800" b="1" i="0" dirty="0"/>
              <a:t>What is the distribution of films by rental duration?</a:t>
            </a:r>
          </a:p>
        </p:txBody>
      </p:sp>
      <p:sp>
        <p:nvSpPr>
          <p:cNvPr id="8" name="TextBox 7">
            <a:extLst>
              <a:ext uri="{FF2B5EF4-FFF2-40B4-BE49-F238E27FC236}">
                <a16:creationId xmlns:a16="http://schemas.microsoft.com/office/drawing/2014/main" id="{69173668-1969-41DA-A7B2-45701B4B4662}"/>
              </a:ext>
            </a:extLst>
          </p:cNvPr>
          <p:cNvSpPr txBox="1"/>
          <p:nvPr/>
        </p:nvSpPr>
        <p:spPr>
          <a:xfrm>
            <a:off x="8631561" y="4253203"/>
            <a:ext cx="3333496" cy="1475793"/>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The Stacked Bar Chart gives us a complete idea to understand the distribution of films by rental duration</a:t>
            </a:r>
            <a:r>
              <a:rPr lang="en-US" sz="1700" b="1" dirty="0">
                <a:solidFill>
                  <a:schemeClr val="accent1">
                    <a:lumMod val="50000"/>
                  </a:schemeClr>
                </a:solidFill>
              </a:rPr>
              <a:t>.</a:t>
            </a:r>
          </a:p>
        </p:txBody>
      </p:sp>
      <p:pic>
        <p:nvPicPr>
          <p:cNvPr id="4" name="Picture 3">
            <a:extLst>
              <a:ext uri="{FF2B5EF4-FFF2-40B4-BE49-F238E27FC236}">
                <a16:creationId xmlns:a16="http://schemas.microsoft.com/office/drawing/2014/main" id="{C43AF6A2-E17B-D7B9-A324-0E684783D055}"/>
              </a:ext>
            </a:extLst>
          </p:cNvPr>
          <p:cNvPicPr>
            <a:picLocks noChangeAspect="1"/>
          </p:cNvPicPr>
          <p:nvPr/>
        </p:nvPicPr>
        <p:blipFill>
          <a:blip r:embed="rId3"/>
          <a:stretch>
            <a:fillRect/>
          </a:stretch>
        </p:blipFill>
        <p:spPr>
          <a:xfrm>
            <a:off x="2198977" y="2013331"/>
            <a:ext cx="4429743" cy="312463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1431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8571923" y="258793"/>
            <a:ext cx="3333495" cy="1668086"/>
          </a:xfrm>
        </p:spPr>
        <p:txBody>
          <a:bodyPr vert="horz" lIns="91440" tIns="45720" rIns="91440" bIns="45720" rtlCol="0" anchor="ctr">
            <a:normAutofit fontScale="90000"/>
          </a:bodyPr>
          <a:lstStyle/>
          <a:p>
            <a:pPr marL="171450" indent="-171450"/>
            <a:r>
              <a:rPr lang="en-US" sz="3800" b="1" dirty="0"/>
              <a:t>How does the inventory vary by film rating?</a:t>
            </a:r>
          </a:p>
        </p:txBody>
      </p:sp>
      <p:sp>
        <p:nvSpPr>
          <p:cNvPr id="6" name="TextBox 5">
            <a:extLst>
              <a:ext uri="{FF2B5EF4-FFF2-40B4-BE49-F238E27FC236}">
                <a16:creationId xmlns:a16="http://schemas.microsoft.com/office/drawing/2014/main" id="{1F4B34F1-ACFF-44CA-8CAC-F904861F5435}"/>
              </a:ext>
            </a:extLst>
          </p:cNvPr>
          <p:cNvSpPr txBox="1"/>
          <p:nvPr/>
        </p:nvSpPr>
        <p:spPr>
          <a:xfrm>
            <a:off x="8640890" y="4710737"/>
            <a:ext cx="3333495" cy="1504335"/>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The slices of this donut chart give us a complete idea to understand partitions and percentage of inventory divided by rating of films.</a:t>
            </a:r>
          </a:p>
        </p:txBody>
      </p:sp>
      <p:pic>
        <p:nvPicPr>
          <p:cNvPr id="10" name="Picture 9">
            <a:extLst>
              <a:ext uri="{FF2B5EF4-FFF2-40B4-BE49-F238E27FC236}">
                <a16:creationId xmlns:a16="http://schemas.microsoft.com/office/drawing/2014/main" id="{7CE060E1-99FE-EC5F-CA32-461524871E0C}"/>
              </a:ext>
            </a:extLst>
          </p:cNvPr>
          <p:cNvPicPr>
            <a:picLocks noChangeAspect="1"/>
          </p:cNvPicPr>
          <p:nvPr/>
        </p:nvPicPr>
        <p:blipFill>
          <a:blip r:embed="rId3"/>
          <a:stretch>
            <a:fillRect/>
          </a:stretch>
        </p:blipFill>
        <p:spPr>
          <a:xfrm>
            <a:off x="1582250" y="1700812"/>
            <a:ext cx="4819819" cy="314723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82371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8342311" y="456397"/>
            <a:ext cx="3398240" cy="2614607"/>
          </a:xfrm>
        </p:spPr>
        <p:txBody>
          <a:bodyPr vert="horz" lIns="91440" tIns="45720" rIns="91440" bIns="45720" rtlCol="0" anchor="ctr">
            <a:noAutofit/>
          </a:bodyPr>
          <a:lstStyle/>
          <a:p>
            <a:pPr marL="171450" indent="-171450"/>
            <a:r>
              <a:rPr lang="en-US" sz="3400" b="1" dirty="0"/>
              <a:t>What is the breakdown of film categories in the inventory?</a:t>
            </a:r>
          </a:p>
        </p:txBody>
      </p:sp>
      <p:sp>
        <p:nvSpPr>
          <p:cNvPr id="15" name="TextBox 14">
            <a:extLst>
              <a:ext uri="{FF2B5EF4-FFF2-40B4-BE49-F238E27FC236}">
                <a16:creationId xmlns:a16="http://schemas.microsoft.com/office/drawing/2014/main" id="{8073254D-192F-4C6E-976E-9AA856563C4A}"/>
              </a:ext>
            </a:extLst>
          </p:cNvPr>
          <p:cNvSpPr txBox="1"/>
          <p:nvPr/>
        </p:nvSpPr>
        <p:spPr>
          <a:xfrm>
            <a:off x="8628920" y="4800227"/>
            <a:ext cx="3333496" cy="1466462"/>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Each part of the Tree map gives us a complete idea to understand the count of inventory for each film category.</a:t>
            </a:r>
          </a:p>
        </p:txBody>
      </p:sp>
      <p:pic>
        <p:nvPicPr>
          <p:cNvPr id="6" name="Picture 5">
            <a:extLst>
              <a:ext uri="{FF2B5EF4-FFF2-40B4-BE49-F238E27FC236}">
                <a16:creationId xmlns:a16="http://schemas.microsoft.com/office/drawing/2014/main" id="{2A154D81-A2E1-17F5-9140-D4C1A91FE6FD}"/>
              </a:ext>
            </a:extLst>
          </p:cNvPr>
          <p:cNvPicPr>
            <a:picLocks noChangeAspect="1"/>
          </p:cNvPicPr>
          <p:nvPr/>
        </p:nvPicPr>
        <p:blipFill>
          <a:blip r:embed="rId3"/>
          <a:stretch>
            <a:fillRect/>
          </a:stretch>
        </p:blipFill>
        <p:spPr>
          <a:xfrm>
            <a:off x="1627659" y="1707503"/>
            <a:ext cx="4555991" cy="296233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0014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8798943" y="163902"/>
            <a:ext cx="2704081" cy="2588629"/>
          </a:xfrm>
        </p:spPr>
        <p:txBody>
          <a:bodyPr>
            <a:noAutofit/>
          </a:bodyPr>
          <a:lstStyle/>
          <a:p>
            <a:r>
              <a:rPr lang="en-US" sz="3400" b="1" dirty="0"/>
              <a:t>How does the store performance vary by location?</a:t>
            </a:r>
          </a:p>
        </p:txBody>
      </p:sp>
      <p:sp>
        <p:nvSpPr>
          <p:cNvPr id="8" name="TextBox 7">
            <a:extLst>
              <a:ext uri="{FF2B5EF4-FFF2-40B4-BE49-F238E27FC236}">
                <a16:creationId xmlns:a16="http://schemas.microsoft.com/office/drawing/2014/main" id="{9AB57684-93B7-4602-A1A7-710E8F8423BF}"/>
              </a:ext>
            </a:extLst>
          </p:cNvPr>
          <p:cNvSpPr txBox="1"/>
          <p:nvPr/>
        </p:nvSpPr>
        <p:spPr>
          <a:xfrm>
            <a:off x="8323730" y="4735272"/>
            <a:ext cx="3654505" cy="1477328"/>
          </a:xfrm>
          <a:prstGeom prst="rect">
            <a:avLst/>
          </a:prstGeom>
          <a:noFill/>
        </p:spPr>
        <p:txBody>
          <a:bodyPr wrap="square" rtlCol="0">
            <a:spAutoFit/>
          </a:bodyPr>
          <a:lstStyle/>
          <a:p>
            <a:r>
              <a:rPr lang="en-US" b="1" dirty="0">
                <a:solidFill>
                  <a:schemeClr val="accent1">
                    <a:lumMod val="50000"/>
                  </a:schemeClr>
                </a:solidFill>
              </a:rPr>
              <a:t>The Clustered Bar Chart gives us a complete idea to understand the earning revenue structure based on country for each store.</a:t>
            </a:r>
          </a:p>
          <a:p>
            <a:endParaRPr lang="en-US" b="1" dirty="0">
              <a:solidFill>
                <a:schemeClr val="accent1">
                  <a:lumMod val="50000"/>
                </a:schemeClr>
              </a:solidFill>
            </a:endParaRPr>
          </a:p>
        </p:txBody>
      </p:sp>
      <p:pic>
        <p:nvPicPr>
          <p:cNvPr id="7" name="Picture 6">
            <a:extLst>
              <a:ext uri="{FF2B5EF4-FFF2-40B4-BE49-F238E27FC236}">
                <a16:creationId xmlns:a16="http://schemas.microsoft.com/office/drawing/2014/main" id="{919089BE-744C-1823-7DF1-03509E687A74}"/>
              </a:ext>
            </a:extLst>
          </p:cNvPr>
          <p:cNvPicPr>
            <a:picLocks noChangeAspect="1"/>
          </p:cNvPicPr>
          <p:nvPr/>
        </p:nvPicPr>
        <p:blipFill>
          <a:blip r:embed="rId2"/>
          <a:stretch>
            <a:fillRect/>
          </a:stretch>
        </p:blipFill>
        <p:spPr>
          <a:xfrm>
            <a:off x="1894114" y="163902"/>
            <a:ext cx="4613637" cy="612642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2467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8203721" y="685800"/>
            <a:ext cx="3299303" cy="2212675"/>
          </a:xfrm>
        </p:spPr>
        <p:txBody>
          <a:bodyPr>
            <a:normAutofit/>
          </a:bodyPr>
          <a:lstStyle/>
          <a:p>
            <a:r>
              <a:rPr lang="en-US" sz="3400" b="1" dirty="0"/>
              <a:t>What is the average rental duration by staff member?</a:t>
            </a:r>
          </a:p>
        </p:txBody>
      </p:sp>
      <p:sp>
        <p:nvSpPr>
          <p:cNvPr id="6" name="TextBox 5">
            <a:extLst>
              <a:ext uri="{FF2B5EF4-FFF2-40B4-BE49-F238E27FC236}">
                <a16:creationId xmlns:a16="http://schemas.microsoft.com/office/drawing/2014/main" id="{5B541848-892E-4318-AD50-4061A98588B9}"/>
              </a:ext>
            </a:extLst>
          </p:cNvPr>
          <p:cNvSpPr txBox="1"/>
          <p:nvPr/>
        </p:nvSpPr>
        <p:spPr>
          <a:xfrm>
            <a:off x="8058619" y="4744355"/>
            <a:ext cx="3589506" cy="1200329"/>
          </a:xfrm>
          <a:prstGeom prst="rect">
            <a:avLst/>
          </a:prstGeom>
          <a:noFill/>
        </p:spPr>
        <p:txBody>
          <a:bodyPr wrap="square" rtlCol="0">
            <a:spAutoFit/>
          </a:bodyPr>
          <a:lstStyle/>
          <a:p>
            <a:r>
              <a:rPr lang="en-US" b="1" dirty="0">
                <a:solidFill>
                  <a:schemeClr val="accent1">
                    <a:lumMod val="50000"/>
                  </a:schemeClr>
                </a:solidFill>
              </a:rPr>
              <a:t>This Column Chart gives us a complete idea that the average rental duration of each staff are very same.</a:t>
            </a:r>
          </a:p>
        </p:txBody>
      </p:sp>
      <p:pic>
        <p:nvPicPr>
          <p:cNvPr id="8" name="Picture 7">
            <a:extLst>
              <a:ext uri="{FF2B5EF4-FFF2-40B4-BE49-F238E27FC236}">
                <a16:creationId xmlns:a16="http://schemas.microsoft.com/office/drawing/2014/main" id="{4D9B5689-F139-B93D-8BB7-B8395BD21567}"/>
              </a:ext>
            </a:extLst>
          </p:cNvPr>
          <p:cNvPicPr>
            <a:picLocks noChangeAspect="1"/>
          </p:cNvPicPr>
          <p:nvPr/>
        </p:nvPicPr>
        <p:blipFill>
          <a:blip r:embed="rId2"/>
          <a:stretch>
            <a:fillRect/>
          </a:stretch>
        </p:blipFill>
        <p:spPr>
          <a:xfrm>
            <a:off x="1935376" y="1857877"/>
            <a:ext cx="3801005" cy="288647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409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7949682" y="423449"/>
            <a:ext cx="4169162" cy="2123808"/>
          </a:xfrm>
        </p:spPr>
        <p:txBody>
          <a:bodyPr>
            <a:normAutofit fontScale="90000"/>
          </a:bodyPr>
          <a:lstStyle/>
          <a:p>
            <a:r>
              <a:rPr lang="en-US" sz="3400" b="1" dirty="0"/>
              <a:t>What is the distribution of customers across different cities?</a:t>
            </a:r>
          </a:p>
        </p:txBody>
      </p:sp>
      <p:sp>
        <p:nvSpPr>
          <p:cNvPr id="8" name="TextBox 7">
            <a:extLst>
              <a:ext uri="{FF2B5EF4-FFF2-40B4-BE49-F238E27FC236}">
                <a16:creationId xmlns:a16="http://schemas.microsoft.com/office/drawing/2014/main" id="{A2F4613A-D010-4F01-9C34-7B97FE9EA9DB}"/>
              </a:ext>
            </a:extLst>
          </p:cNvPr>
          <p:cNvSpPr txBox="1"/>
          <p:nvPr/>
        </p:nvSpPr>
        <p:spPr>
          <a:xfrm>
            <a:off x="8118193" y="5161487"/>
            <a:ext cx="3589506" cy="646331"/>
          </a:xfrm>
          <a:prstGeom prst="rect">
            <a:avLst/>
          </a:prstGeom>
          <a:noFill/>
        </p:spPr>
        <p:txBody>
          <a:bodyPr wrap="square" rtlCol="0">
            <a:spAutoFit/>
          </a:bodyPr>
          <a:lstStyle/>
          <a:p>
            <a:r>
              <a:rPr lang="en-US" b="1" dirty="0">
                <a:solidFill>
                  <a:schemeClr val="accent1">
                    <a:lumMod val="50000"/>
                  </a:schemeClr>
                </a:solidFill>
              </a:rPr>
              <a:t>The Stacked Bar Chart gives us the count of customers for each city.</a:t>
            </a:r>
          </a:p>
        </p:txBody>
      </p:sp>
      <p:pic>
        <p:nvPicPr>
          <p:cNvPr id="10" name="Picture 9">
            <a:extLst>
              <a:ext uri="{FF2B5EF4-FFF2-40B4-BE49-F238E27FC236}">
                <a16:creationId xmlns:a16="http://schemas.microsoft.com/office/drawing/2014/main" id="{5167C623-185F-124C-60CE-13421F87FD9D}"/>
              </a:ext>
            </a:extLst>
          </p:cNvPr>
          <p:cNvPicPr>
            <a:picLocks noChangeAspect="1"/>
          </p:cNvPicPr>
          <p:nvPr/>
        </p:nvPicPr>
        <p:blipFill>
          <a:blip r:embed="rId2"/>
          <a:stretch>
            <a:fillRect/>
          </a:stretch>
        </p:blipFill>
        <p:spPr>
          <a:xfrm>
            <a:off x="1573146" y="1979693"/>
            <a:ext cx="5001323" cy="318179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4985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7617125" y="450909"/>
            <a:ext cx="3860732" cy="1849511"/>
          </a:xfrm>
        </p:spPr>
        <p:txBody>
          <a:bodyPr>
            <a:noAutofit/>
          </a:bodyPr>
          <a:lstStyle/>
          <a:p>
            <a:r>
              <a:rPr lang="en-US" sz="3400" b="1" dirty="0"/>
              <a:t>How does the rental revenue vary by country?</a:t>
            </a:r>
          </a:p>
        </p:txBody>
      </p:sp>
      <p:sp>
        <p:nvSpPr>
          <p:cNvPr id="8" name="TextBox 7">
            <a:extLst>
              <a:ext uri="{FF2B5EF4-FFF2-40B4-BE49-F238E27FC236}">
                <a16:creationId xmlns:a16="http://schemas.microsoft.com/office/drawing/2014/main" id="{6198B196-6A7A-4A5A-ADA2-85B762698197}"/>
              </a:ext>
            </a:extLst>
          </p:cNvPr>
          <p:cNvSpPr txBox="1"/>
          <p:nvPr/>
        </p:nvSpPr>
        <p:spPr>
          <a:xfrm>
            <a:off x="8150833" y="4557580"/>
            <a:ext cx="3589506" cy="1200329"/>
          </a:xfrm>
          <a:prstGeom prst="rect">
            <a:avLst/>
          </a:prstGeom>
          <a:noFill/>
        </p:spPr>
        <p:txBody>
          <a:bodyPr wrap="square" rtlCol="0">
            <a:spAutoFit/>
          </a:bodyPr>
          <a:lstStyle/>
          <a:p>
            <a:r>
              <a:rPr lang="en-US" b="1" dirty="0">
                <a:solidFill>
                  <a:schemeClr val="accent1">
                    <a:lumMod val="50000"/>
                  </a:schemeClr>
                </a:solidFill>
              </a:rPr>
              <a:t>This Clustered Bar Chart helps us to understand the Revenue generated for the mentioned countries.</a:t>
            </a:r>
          </a:p>
        </p:txBody>
      </p:sp>
      <p:pic>
        <p:nvPicPr>
          <p:cNvPr id="7" name="Picture 6">
            <a:extLst>
              <a:ext uri="{FF2B5EF4-FFF2-40B4-BE49-F238E27FC236}">
                <a16:creationId xmlns:a16="http://schemas.microsoft.com/office/drawing/2014/main" id="{48656101-2702-AD86-4703-49A763260426}"/>
              </a:ext>
            </a:extLst>
          </p:cNvPr>
          <p:cNvPicPr>
            <a:picLocks noChangeAspect="1"/>
          </p:cNvPicPr>
          <p:nvPr/>
        </p:nvPicPr>
        <p:blipFill>
          <a:blip r:embed="rId2"/>
          <a:stretch>
            <a:fillRect/>
          </a:stretch>
        </p:blipFill>
        <p:spPr>
          <a:xfrm>
            <a:off x="1631792" y="851030"/>
            <a:ext cx="4818752" cy="468133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933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7427887" y="450909"/>
            <a:ext cx="4049970" cy="1688442"/>
          </a:xfrm>
        </p:spPr>
        <p:txBody>
          <a:bodyPr>
            <a:noAutofit/>
          </a:bodyPr>
          <a:lstStyle/>
          <a:p>
            <a:r>
              <a:rPr lang="en-US" sz="3400" b="1" dirty="0"/>
              <a:t>What is the distribution of films by language?</a:t>
            </a:r>
          </a:p>
        </p:txBody>
      </p:sp>
      <p:sp>
        <p:nvSpPr>
          <p:cNvPr id="8" name="TextBox 7">
            <a:extLst>
              <a:ext uri="{FF2B5EF4-FFF2-40B4-BE49-F238E27FC236}">
                <a16:creationId xmlns:a16="http://schemas.microsoft.com/office/drawing/2014/main" id="{3E0C59A8-3AA7-4E4D-A6AC-87CCABF21F71}"/>
              </a:ext>
            </a:extLst>
          </p:cNvPr>
          <p:cNvSpPr txBox="1"/>
          <p:nvPr/>
        </p:nvSpPr>
        <p:spPr>
          <a:xfrm>
            <a:off x="8005857" y="5276727"/>
            <a:ext cx="3589506" cy="1200329"/>
          </a:xfrm>
          <a:prstGeom prst="rect">
            <a:avLst/>
          </a:prstGeom>
          <a:noFill/>
        </p:spPr>
        <p:txBody>
          <a:bodyPr wrap="square" rtlCol="0">
            <a:spAutoFit/>
          </a:bodyPr>
          <a:lstStyle/>
          <a:p>
            <a:r>
              <a:rPr lang="en-US" b="1" dirty="0">
                <a:solidFill>
                  <a:schemeClr val="accent1">
                    <a:lumMod val="50000"/>
                  </a:schemeClr>
                </a:solidFill>
              </a:rPr>
              <a:t>As clearly shown on the Donut Chart, all the films which were rented are in English language.</a:t>
            </a:r>
          </a:p>
          <a:p>
            <a:endParaRPr lang="en-US" b="1" dirty="0">
              <a:solidFill>
                <a:schemeClr val="accent1">
                  <a:lumMod val="50000"/>
                </a:schemeClr>
              </a:solidFill>
            </a:endParaRPr>
          </a:p>
        </p:txBody>
      </p:sp>
      <p:pic>
        <p:nvPicPr>
          <p:cNvPr id="4" name="Picture 3">
            <a:extLst>
              <a:ext uri="{FF2B5EF4-FFF2-40B4-BE49-F238E27FC236}">
                <a16:creationId xmlns:a16="http://schemas.microsoft.com/office/drawing/2014/main" id="{4F6AF61B-EA4E-CC93-A6BF-2343D41E6BF6}"/>
              </a:ext>
            </a:extLst>
          </p:cNvPr>
          <p:cNvPicPr>
            <a:picLocks noChangeAspect="1"/>
          </p:cNvPicPr>
          <p:nvPr/>
        </p:nvPicPr>
        <p:blipFill>
          <a:blip r:embed="rId2"/>
          <a:stretch>
            <a:fillRect/>
          </a:stretch>
        </p:blipFill>
        <p:spPr>
          <a:xfrm>
            <a:off x="1841901" y="1785708"/>
            <a:ext cx="4139022" cy="30755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594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Graph">
            <a:extLst>
              <a:ext uri="{FF2B5EF4-FFF2-40B4-BE49-F238E27FC236}">
                <a16:creationId xmlns:a16="http://schemas.microsoft.com/office/drawing/2014/main" id="{FE366E2E-D4BA-1376-F477-3DDB5F8E2EE4}"/>
              </a:ext>
            </a:extLst>
          </p:cNvPr>
          <p:cNvPicPr>
            <a:picLocks noChangeAspect="1"/>
          </p:cNvPicPr>
          <p:nvPr/>
        </p:nvPicPr>
        <p:blipFill rotWithShape="1">
          <a:blip r:embed="rId2">
            <a:duotone>
              <a:schemeClr val="bg2">
                <a:shade val="45000"/>
                <a:satMod val="135000"/>
              </a:schemeClr>
              <a:prstClr val="white"/>
            </a:duotone>
            <a:alphaModFix amt="25000"/>
          </a:blip>
          <a:srcRect t="3981" b="6019"/>
          <a:stretch/>
        </p:blipFill>
        <p:spPr>
          <a:xfrm>
            <a:off x="20" y="10"/>
            <a:ext cx="12191980" cy="6857990"/>
          </a:xfrm>
          <a:prstGeom prst="rect">
            <a:avLst/>
          </a:prstGeom>
        </p:spPr>
      </p:pic>
      <p:sp>
        <p:nvSpPr>
          <p:cNvPr id="2" name="Title 1">
            <a:extLst>
              <a:ext uri="{FF2B5EF4-FFF2-40B4-BE49-F238E27FC236}">
                <a16:creationId xmlns:a16="http://schemas.microsoft.com/office/drawing/2014/main" id="{93654991-7736-4705-89D4-B105D06AF82A}"/>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Project Overview</a:t>
            </a:r>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3383B0A-42D2-4AB4-8205-2589DFB3AF56}"/>
              </a:ext>
            </a:extLst>
          </p:cNvPr>
          <p:cNvSpPr>
            <a:spLocks noGrp="1"/>
          </p:cNvSpPr>
          <p:nvPr>
            <p:ph idx="1"/>
          </p:nvPr>
        </p:nvSpPr>
        <p:spPr>
          <a:xfrm>
            <a:off x="4979938" y="639099"/>
            <a:ext cx="6591346" cy="4965833"/>
          </a:xfrm>
        </p:spPr>
        <p:txBody>
          <a:bodyPr>
            <a:normAutofit/>
          </a:bodyPr>
          <a:lstStyle/>
          <a:p>
            <a:pPr marL="0" indent="0">
              <a:buNone/>
            </a:pPr>
            <a:r>
              <a:rPr lang="en-US" b="1" i="0" dirty="0">
                <a:effectLst/>
                <a:latin typeface="Calibri" panose="020F0502020204030204" pitchFamily="34" charset="0"/>
                <a:cs typeface="Calibri" panose="020F0502020204030204" pitchFamily="34" charset="0"/>
              </a:rPr>
              <a:t>The Sakila DVD Rental Store data analysis project aims to uncover customer preferences, rental trends, and revenue drivers through thorough data exploration and advanced analytics techniques. By leveraging the dataset, insights will be derived to optimize operations, enhance customer satisfaction, and inform strategic decisions for business growth. Tools such as MySQL, Excel, and visualization software like Power BI will be utilized to conduct the analysis and present findings effectively.</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283777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8186468" y="450909"/>
            <a:ext cx="3291389" cy="1998993"/>
          </a:xfrm>
        </p:spPr>
        <p:txBody>
          <a:bodyPr>
            <a:noAutofit/>
          </a:bodyPr>
          <a:lstStyle/>
          <a:p>
            <a:r>
              <a:rPr lang="en-US" sz="3400" b="1" dirty="0"/>
              <a:t>Which film categories have the highest rental rates?</a:t>
            </a:r>
          </a:p>
        </p:txBody>
      </p:sp>
      <p:sp>
        <p:nvSpPr>
          <p:cNvPr id="8" name="TextBox 7">
            <a:extLst>
              <a:ext uri="{FF2B5EF4-FFF2-40B4-BE49-F238E27FC236}">
                <a16:creationId xmlns:a16="http://schemas.microsoft.com/office/drawing/2014/main" id="{B0648DEB-6B2F-4871-8C65-2F1C61BE86EB}"/>
              </a:ext>
            </a:extLst>
          </p:cNvPr>
          <p:cNvSpPr txBox="1"/>
          <p:nvPr/>
        </p:nvSpPr>
        <p:spPr>
          <a:xfrm>
            <a:off x="8303356" y="5098935"/>
            <a:ext cx="3589506" cy="1200329"/>
          </a:xfrm>
          <a:prstGeom prst="rect">
            <a:avLst/>
          </a:prstGeom>
          <a:noFill/>
        </p:spPr>
        <p:txBody>
          <a:bodyPr wrap="square" rtlCol="0">
            <a:spAutoFit/>
          </a:bodyPr>
          <a:lstStyle/>
          <a:p>
            <a:r>
              <a:rPr lang="en-US" b="1" dirty="0">
                <a:solidFill>
                  <a:schemeClr val="accent1">
                    <a:lumMod val="50000"/>
                  </a:schemeClr>
                </a:solidFill>
              </a:rPr>
              <a:t>This  Tree Map shows that the movie category(s) with the highest rental rate (4.99) are Games and Sports.</a:t>
            </a:r>
          </a:p>
        </p:txBody>
      </p:sp>
      <p:pic>
        <p:nvPicPr>
          <p:cNvPr id="7" name="Picture 6">
            <a:extLst>
              <a:ext uri="{FF2B5EF4-FFF2-40B4-BE49-F238E27FC236}">
                <a16:creationId xmlns:a16="http://schemas.microsoft.com/office/drawing/2014/main" id="{63CFC537-A620-8A81-80BB-7ED11580D9FC}"/>
              </a:ext>
            </a:extLst>
          </p:cNvPr>
          <p:cNvPicPr>
            <a:picLocks noChangeAspect="1"/>
          </p:cNvPicPr>
          <p:nvPr/>
        </p:nvPicPr>
        <p:blipFill>
          <a:blip r:embed="rId2"/>
          <a:stretch>
            <a:fillRect/>
          </a:stretch>
        </p:blipFill>
        <p:spPr>
          <a:xfrm>
            <a:off x="1764712" y="526406"/>
            <a:ext cx="4536884" cy="530522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35937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7781026" y="448574"/>
            <a:ext cx="3696831" cy="2044459"/>
          </a:xfrm>
        </p:spPr>
        <p:txBody>
          <a:bodyPr>
            <a:noAutofit/>
          </a:bodyPr>
          <a:lstStyle/>
          <a:p>
            <a:r>
              <a:rPr lang="en-US" sz="3400" b="1" dirty="0"/>
              <a:t>How does the average rental duration vary by film category?</a:t>
            </a:r>
          </a:p>
        </p:txBody>
      </p:sp>
      <p:sp>
        <p:nvSpPr>
          <p:cNvPr id="9" name="TextBox 8">
            <a:extLst>
              <a:ext uri="{FF2B5EF4-FFF2-40B4-BE49-F238E27FC236}">
                <a16:creationId xmlns:a16="http://schemas.microsoft.com/office/drawing/2014/main" id="{E687D37C-B801-44AA-8318-599B194457E2}"/>
              </a:ext>
            </a:extLst>
          </p:cNvPr>
          <p:cNvSpPr txBox="1"/>
          <p:nvPr/>
        </p:nvSpPr>
        <p:spPr>
          <a:xfrm>
            <a:off x="7475980" y="4997501"/>
            <a:ext cx="4306922" cy="646331"/>
          </a:xfrm>
          <a:prstGeom prst="rect">
            <a:avLst/>
          </a:prstGeom>
          <a:noFill/>
        </p:spPr>
        <p:txBody>
          <a:bodyPr wrap="square">
            <a:spAutoFit/>
          </a:bodyPr>
          <a:lstStyle/>
          <a:p>
            <a:r>
              <a:rPr lang="en-US" b="1" dirty="0">
                <a:solidFill>
                  <a:schemeClr val="accent1">
                    <a:lumMod val="50000"/>
                  </a:schemeClr>
                </a:solidFill>
              </a:rPr>
              <a:t>This Bar Chart gives us the average rental duration for each film category.</a:t>
            </a:r>
          </a:p>
        </p:txBody>
      </p:sp>
      <p:pic>
        <p:nvPicPr>
          <p:cNvPr id="4" name="Picture 3">
            <a:extLst>
              <a:ext uri="{FF2B5EF4-FFF2-40B4-BE49-F238E27FC236}">
                <a16:creationId xmlns:a16="http://schemas.microsoft.com/office/drawing/2014/main" id="{6CDFBA37-B277-C14E-5C86-720AF1486325}"/>
              </a:ext>
            </a:extLst>
          </p:cNvPr>
          <p:cNvPicPr>
            <a:picLocks noChangeAspect="1"/>
          </p:cNvPicPr>
          <p:nvPr/>
        </p:nvPicPr>
        <p:blipFill>
          <a:blip r:embed="rId2"/>
          <a:stretch>
            <a:fillRect/>
          </a:stretch>
        </p:blipFill>
        <p:spPr>
          <a:xfrm>
            <a:off x="1518145" y="873725"/>
            <a:ext cx="4744112" cy="486795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0887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1BE0-2778-4B3A-9794-3C2FB7259B0C}"/>
              </a:ext>
            </a:extLst>
          </p:cNvPr>
          <p:cNvSpPr>
            <a:spLocks noGrp="1"/>
          </p:cNvSpPr>
          <p:nvPr>
            <p:ph type="title"/>
          </p:nvPr>
        </p:nvSpPr>
        <p:spPr>
          <a:xfrm>
            <a:off x="1086643" y="131324"/>
            <a:ext cx="10018713" cy="598251"/>
          </a:xfrm>
        </p:spPr>
        <p:txBody>
          <a:bodyPr>
            <a:normAutofit fontScale="90000"/>
          </a:bodyPr>
          <a:lstStyle/>
          <a:p>
            <a:r>
              <a:rPr lang="en-US" sz="4000" b="1" i="0" u="none" strike="noStrike" baseline="0" dirty="0">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b="1" dirty="0">
              <a:solidFill>
                <a:schemeClr val="accent6">
                  <a:lumMod val="50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4055A8F8-D94F-437A-83D1-981EBA3976C5}"/>
              </a:ext>
            </a:extLst>
          </p:cNvPr>
          <p:cNvSpPr txBox="1"/>
          <p:nvPr/>
        </p:nvSpPr>
        <p:spPr>
          <a:xfrm>
            <a:off x="1330447" y="1508957"/>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TITLE PAGE</a:t>
            </a:r>
          </a:p>
        </p:txBody>
      </p:sp>
      <p:sp>
        <p:nvSpPr>
          <p:cNvPr id="9" name="TextBox 8">
            <a:extLst>
              <a:ext uri="{FF2B5EF4-FFF2-40B4-BE49-F238E27FC236}">
                <a16:creationId xmlns:a16="http://schemas.microsoft.com/office/drawing/2014/main" id="{F003C808-B603-4C7C-AFBE-04A406701C58}"/>
              </a:ext>
            </a:extLst>
          </p:cNvPr>
          <p:cNvSpPr txBox="1"/>
          <p:nvPr/>
        </p:nvSpPr>
        <p:spPr>
          <a:xfrm>
            <a:off x="7213681" y="1508957"/>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 PAGE</a:t>
            </a:r>
          </a:p>
        </p:txBody>
      </p:sp>
      <p:pic>
        <p:nvPicPr>
          <p:cNvPr id="10" name="Picture 9">
            <a:extLst>
              <a:ext uri="{FF2B5EF4-FFF2-40B4-BE49-F238E27FC236}">
                <a16:creationId xmlns:a16="http://schemas.microsoft.com/office/drawing/2014/main" id="{733EFA2E-DBAE-3F31-B89E-30446E598244}"/>
              </a:ext>
            </a:extLst>
          </p:cNvPr>
          <p:cNvPicPr>
            <a:picLocks noChangeAspect="1"/>
          </p:cNvPicPr>
          <p:nvPr/>
        </p:nvPicPr>
        <p:blipFill>
          <a:blip r:embed="rId2"/>
          <a:stretch>
            <a:fillRect/>
          </a:stretch>
        </p:blipFill>
        <p:spPr>
          <a:xfrm>
            <a:off x="375744" y="2287622"/>
            <a:ext cx="5575903" cy="312773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364DFC28-3DD5-1408-87AA-944AF233442A}"/>
              </a:ext>
            </a:extLst>
          </p:cNvPr>
          <p:cNvPicPr>
            <a:picLocks noChangeAspect="1"/>
          </p:cNvPicPr>
          <p:nvPr/>
        </p:nvPicPr>
        <p:blipFill>
          <a:blip r:embed="rId3"/>
          <a:stretch>
            <a:fillRect/>
          </a:stretch>
        </p:blipFill>
        <p:spPr>
          <a:xfrm>
            <a:off x="6314171" y="2287622"/>
            <a:ext cx="5575903" cy="31320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7536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9969-AAEA-4B7F-8068-BEA750DBD9E9}"/>
              </a:ext>
            </a:extLst>
          </p:cNvPr>
          <p:cNvSpPr>
            <a:spLocks noGrp="1"/>
          </p:cNvSpPr>
          <p:nvPr>
            <p:ph type="title"/>
          </p:nvPr>
        </p:nvSpPr>
        <p:spPr>
          <a:xfrm>
            <a:off x="1086643" y="191953"/>
            <a:ext cx="10018713" cy="549613"/>
          </a:xfrm>
        </p:spPr>
        <p:txBody>
          <a:bodyPr>
            <a:noAutofit/>
          </a:bodyPr>
          <a:lstStyle/>
          <a:p>
            <a:r>
              <a:rPr lang="en-US" sz="3600" b="1" dirty="0">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p>
        </p:txBody>
      </p:sp>
      <p:sp>
        <p:nvSpPr>
          <p:cNvPr id="8" name="TextBox 7">
            <a:extLst>
              <a:ext uri="{FF2B5EF4-FFF2-40B4-BE49-F238E27FC236}">
                <a16:creationId xmlns:a16="http://schemas.microsoft.com/office/drawing/2014/main" id="{4278D887-41D9-4FAF-93B2-2538E3A74FAF}"/>
              </a:ext>
            </a:extLst>
          </p:cNvPr>
          <p:cNvSpPr txBox="1"/>
          <p:nvPr/>
        </p:nvSpPr>
        <p:spPr>
          <a:xfrm>
            <a:off x="7320540" y="1543581"/>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 SUMMARY</a:t>
            </a:r>
          </a:p>
        </p:txBody>
      </p:sp>
      <p:sp>
        <p:nvSpPr>
          <p:cNvPr id="9" name="TextBox 8">
            <a:extLst>
              <a:ext uri="{FF2B5EF4-FFF2-40B4-BE49-F238E27FC236}">
                <a16:creationId xmlns:a16="http://schemas.microsoft.com/office/drawing/2014/main" id="{D55ACE59-43FF-4DFF-B511-0BD2F1940C73}"/>
              </a:ext>
            </a:extLst>
          </p:cNvPr>
          <p:cNvSpPr txBox="1"/>
          <p:nvPr/>
        </p:nvSpPr>
        <p:spPr>
          <a:xfrm>
            <a:off x="1475204" y="1543581"/>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REVENUE SUMMARY</a:t>
            </a:r>
          </a:p>
        </p:txBody>
      </p:sp>
      <p:pic>
        <p:nvPicPr>
          <p:cNvPr id="10" name="Picture 9">
            <a:extLst>
              <a:ext uri="{FF2B5EF4-FFF2-40B4-BE49-F238E27FC236}">
                <a16:creationId xmlns:a16="http://schemas.microsoft.com/office/drawing/2014/main" id="{79455674-ED78-6B4E-FE25-09D96BD880AB}"/>
              </a:ext>
            </a:extLst>
          </p:cNvPr>
          <p:cNvPicPr>
            <a:picLocks noChangeAspect="1"/>
          </p:cNvPicPr>
          <p:nvPr/>
        </p:nvPicPr>
        <p:blipFill>
          <a:blip r:embed="rId2"/>
          <a:stretch>
            <a:fillRect/>
          </a:stretch>
        </p:blipFill>
        <p:spPr>
          <a:xfrm>
            <a:off x="392677" y="2258989"/>
            <a:ext cx="5554133" cy="3124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968679E7-B8B5-8A15-0E26-CD973F1CCA1E}"/>
              </a:ext>
            </a:extLst>
          </p:cNvPr>
          <p:cNvPicPr>
            <a:picLocks noChangeAspect="1"/>
          </p:cNvPicPr>
          <p:nvPr/>
        </p:nvPicPr>
        <p:blipFill>
          <a:blip r:embed="rId3"/>
          <a:stretch>
            <a:fillRect/>
          </a:stretch>
        </p:blipFill>
        <p:spPr>
          <a:xfrm>
            <a:off x="6412617" y="2258989"/>
            <a:ext cx="5555095" cy="3124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7765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4DEF-B8E6-4897-967B-A95A30C5DFEF}"/>
              </a:ext>
            </a:extLst>
          </p:cNvPr>
          <p:cNvSpPr>
            <a:spLocks noGrp="1"/>
          </p:cNvSpPr>
          <p:nvPr>
            <p:ph type="title"/>
          </p:nvPr>
        </p:nvSpPr>
        <p:spPr>
          <a:xfrm>
            <a:off x="1086643" y="194552"/>
            <a:ext cx="10018713" cy="570689"/>
          </a:xfrm>
        </p:spPr>
        <p:txBody>
          <a:bodyPr>
            <a:normAutofit fontScale="90000"/>
          </a:bodyPr>
          <a:lstStyle/>
          <a:p>
            <a:r>
              <a:rPr lang="en-US" sz="4000" b="1" dirty="0">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dirty="0"/>
          </a:p>
        </p:txBody>
      </p:sp>
      <p:sp>
        <p:nvSpPr>
          <p:cNvPr id="8" name="TextBox 7">
            <a:extLst>
              <a:ext uri="{FF2B5EF4-FFF2-40B4-BE49-F238E27FC236}">
                <a16:creationId xmlns:a16="http://schemas.microsoft.com/office/drawing/2014/main" id="{A3B5E7DE-23D7-45C5-B197-23C4DA03E5C6}"/>
              </a:ext>
            </a:extLst>
          </p:cNvPr>
          <p:cNvSpPr txBox="1"/>
          <p:nvPr/>
        </p:nvSpPr>
        <p:spPr>
          <a:xfrm>
            <a:off x="1368568" y="1411190"/>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INVENTORY SUMMARY</a:t>
            </a:r>
          </a:p>
        </p:txBody>
      </p:sp>
      <p:sp>
        <p:nvSpPr>
          <p:cNvPr id="9" name="TextBox 8">
            <a:extLst>
              <a:ext uri="{FF2B5EF4-FFF2-40B4-BE49-F238E27FC236}">
                <a16:creationId xmlns:a16="http://schemas.microsoft.com/office/drawing/2014/main" id="{4C95645C-979D-47A7-8B0E-5EFAD90C581A}"/>
              </a:ext>
            </a:extLst>
          </p:cNvPr>
          <p:cNvSpPr txBox="1"/>
          <p:nvPr/>
        </p:nvSpPr>
        <p:spPr>
          <a:xfrm>
            <a:off x="7373967" y="1411190"/>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FILM SUMMARY</a:t>
            </a:r>
          </a:p>
        </p:txBody>
      </p:sp>
      <p:pic>
        <p:nvPicPr>
          <p:cNvPr id="12" name="Picture 11">
            <a:extLst>
              <a:ext uri="{FF2B5EF4-FFF2-40B4-BE49-F238E27FC236}">
                <a16:creationId xmlns:a16="http://schemas.microsoft.com/office/drawing/2014/main" id="{BE58CFEA-2FE0-BAD6-4F5F-1D11319A1426}"/>
              </a:ext>
            </a:extLst>
          </p:cNvPr>
          <p:cNvPicPr>
            <a:picLocks noChangeAspect="1"/>
          </p:cNvPicPr>
          <p:nvPr/>
        </p:nvPicPr>
        <p:blipFill>
          <a:blip r:embed="rId2"/>
          <a:stretch>
            <a:fillRect/>
          </a:stretch>
        </p:blipFill>
        <p:spPr>
          <a:xfrm>
            <a:off x="757846" y="2236348"/>
            <a:ext cx="5559427" cy="31241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0918A8F5-A943-BCA3-9ECF-088DA69A994A}"/>
              </a:ext>
            </a:extLst>
          </p:cNvPr>
          <p:cNvPicPr>
            <a:picLocks noChangeAspect="1"/>
          </p:cNvPicPr>
          <p:nvPr/>
        </p:nvPicPr>
        <p:blipFill>
          <a:blip r:embed="rId3"/>
          <a:stretch>
            <a:fillRect/>
          </a:stretch>
        </p:blipFill>
        <p:spPr>
          <a:xfrm>
            <a:off x="6543243" y="2218450"/>
            <a:ext cx="5559427" cy="31420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53650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F7C1-9848-49B9-9AC4-2E5061441AC0}"/>
              </a:ext>
            </a:extLst>
          </p:cNvPr>
          <p:cNvSpPr>
            <a:spLocks noGrp="1"/>
          </p:cNvSpPr>
          <p:nvPr>
            <p:ph type="title"/>
          </p:nvPr>
        </p:nvSpPr>
        <p:spPr>
          <a:xfrm>
            <a:off x="1086643" y="141051"/>
            <a:ext cx="10018713" cy="549613"/>
          </a:xfrm>
        </p:spPr>
        <p:txBody>
          <a:bodyPr>
            <a:normAutofit fontScale="90000"/>
          </a:bodyPr>
          <a:lstStyle/>
          <a:p>
            <a:r>
              <a:rPr lang="en-US" sz="4000" b="1">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dirty="0"/>
          </a:p>
        </p:txBody>
      </p:sp>
      <p:sp>
        <p:nvSpPr>
          <p:cNvPr id="10" name="TextBox 9">
            <a:extLst>
              <a:ext uri="{FF2B5EF4-FFF2-40B4-BE49-F238E27FC236}">
                <a16:creationId xmlns:a16="http://schemas.microsoft.com/office/drawing/2014/main" id="{63321FC7-7FA1-4F8E-BF54-2EB0533D3FD6}"/>
              </a:ext>
            </a:extLst>
          </p:cNvPr>
          <p:cNvSpPr txBox="1"/>
          <p:nvPr/>
        </p:nvSpPr>
        <p:spPr>
          <a:xfrm>
            <a:off x="1195488" y="1508957"/>
            <a:ext cx="3647873" cy="523220"/>
          </a:xfrm>
          <a:prstGeom prst="rect">
            <a:avLst/>
          </a:prstGeom>
          <a:noFill/>
        </p:spPr>
        <p:txBody>
          <a:bodyPr wrap="square" rtlCol="0">
            <a:spAutoFit/>
          </a:bodyPr>
          <a:lstStyle/>
          <a:p>
            <a:pPr algn="ctr"/>
            <a:r>
              <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STAFF SUMMARY</a:t>
            </a:r>
            <a:endPar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9D18F6D-F43E-4D51-9281-ACDDF0B4CD1F}"/>
              </a:ext>
            </a:extLst>
          </p:cNvPr>
          <p:cNvSpPr txBox="1"/>
          <p:nvPr/>
        </p:nvSpPr>
        <p:spPr>
          <a:xfrm>
            <a:off x="7457483" y="1508957"/>
            <a:ext cx="3647873" cy="523220"/>
          </a:xfrm>
          <a:prstGeom prst="rect">
            <a:avLst/>
          </a:prstGeom>
          <a:noFill/>
        </p:spPr>
        <p:txBody>
          <a:bodyPr wrap="square" rtlCol="0">
            <a:spAutoFit/>
          </a:bodyPr>
          <a:lstStyle/>
          <a:p>
            <a:pPr algn="ctr"/>
            <a:r>
              <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STORE SUMMARY</a:t>
            </a:r>
            <a:endPar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642D787-A08B-A5A9-49B1-DD777F0C0715}"/>
              </a:ext>
            </a:extLst>
          </p:cNvPr>
          <p:cNvPicPr>
            <a:picLocks noChangeAspect="1"/>
          </p:cNvPicPr>
          <p:nvPr/>
        </p:nvPicPr>
        <p:blipFill>
          <a:blip r:embed="rId2"/>
          <a:stretch>
            <a:fillRect/>
          </a:stretch>
        </p:blipFill>
        <p:spPr>
          <a:xfrm>
            <a:off x="750498" y="2235473"/>
            <a:ext cx="5552534" cy="3113570"/>
          </a:xfrm>
          <a:prstGeom prst="roundRect">
            <a:avLst>
              <a:gd name="adj" fmla="val 2781"/>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1884258A-8914-DCD5-E2EF-9B4C7047DFCA}"/>
              </a:ext>
            </a:extLst>
          </p:cNvPr>
          <p:cNvPicPr>
            <a:picLocks noChangeAspect="1"/>
          </p:cNvPicPr>
          <p:nvPr/>
        </p:nvPicPr>
        <p:blipFill>
          <a:blip r:embed="rId3"/>
          <a:stretch>
            <a:fillRect/>
          </a:stretch>
        </p:blipFill>
        <p:spPr>
          <a:xfrm>
            <a:off x="6538712" y="2235472"/>
            <a:ext cx="5558396" cy="3113570"/>
          </a:xfrm>
          <a:prstGeom prst="roundRect">
            <a:avLst>
              <a:gd name="adj" fmla="val 2781"/>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04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Graph on document with pen">
            <a:extLst>
              <a:ext uri="{FF2B5EF4-FFF2-40B4-BE49-F238E27FC236}">
                <a16:creationId xmlns:a16="http://schemas.microsoft.com/office/drawing/2014/main" id="{67EFFD94-AC2E-ABCB-B870-147CB1212A1B}"/>
              </a:ext>
            </a:extLst>
          </p:cNvPr>
          <p:cNvPicPr>
            <a:picLocks noChangeAspect="1"/>
          </p:cNvPicPr>
          <p:nvPr/>
        </p:nvPicPr>
        <p:blipFill rotWithShape="1">
          <a:blip r:embed="rId2">
            <a:duotone>
              <a:schemeClr val="bg2">
                <a:shade val="45000"/>
                <a:satMod val="135000"/>
              </a:schemeClr>
              <a:prstClr val="white"/>
            </a:duotone>
            <a:alphaModFix amt="25000"/>
          </a:blip>
          <a:srcRect t="1510" b="14220"/>
          <a:stretch/>
        </p:blipFill>
        <p:spPr>
          <a:xfrm>
            <a:off x="20" y="10"/>
            <a:ext cx="12191980" cy="6857990"/>
          </a:xfrm>
          <a:prstGeom prst="rect">
            <a:avLst/>
          </a:prstGeom>
        </p:spPr>
      </p:pic>
      <p:sp>
        <p:nvSpPr>
          <p:cNvPr id="4" name="Title 1">
            <a:extLst>
              <a:ext uri="{FF2B5EF4-FFF2-40B4-BE49-F238E27FC236}">
                <a16:creationId xmlns:a16="http://schemas.microsoft.com/office/drawing/2014/main" id="{2574E5B3-4471-46DA-B28E-46E02EA02036}"/>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a:t>
            </a:r>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CF0C10E-89E0-4C00-AECE-11E8196D9D15}"/>
              </a:ext>
            </a:extLst>
          </p:cNvPr>
          <p:cNvSpPr>
            <a:spLocks noGrp="1"/>
          </p:cNvSpPr>
          <p:nvPr>
            <p:ph idx="1"/>
          </p:nvPr>
        </p:nvSpPr>
        <p:spPr>
          <a:xfrm>
            <a:off x="4979938" y="639099"/>
            <a:ext cx="6591346" cy="4965833"/>
          </a:xfrm>
        </p:spPr>
        <p:txBody>
          <a:bodyPr>
            <a:normAutofit/>
          </a:bodyPr>
          <a:lstStyle/>
          <a:p>
            <a:pPr marL="0" indent="0">
              <a:buNone/>
            </a:pPr>
            <a:r>
              <a:rPr lang="en-US" b="1" dirty="0"/>
              <a:t>	</a:t>
            </a:r>
            <a:r>
              <a:rPr lang="en-US" b="1" i="0" dirty="0">
                <a:effectLst/>
                <a:latin typeface="Söhne"/>
              </a:rPr>
              <a:t>The Sakila DVD rental store project reveals customer preferences and rental trends, guiding inventory management and marketing strategies. Insights into revenue and operational efficiency suggest avenues for growth and cost reduction. Implementing a recommendation system could enhance the customer experience, while digital solutions streamline operations. </a:t>
            </a:r>
          </a:p>
          <a:p>
            <a:pPr marL="0" indent="0">
              <a:buNone/>
            </a:pPr>
            <a:r>
              <a:rPr lang="en-US" b="1" i="0" dirty="0">
                <a:effectLst/>
                <a:latin typeface="Söhne"/>
              </a:rPr>
              <a:t>Overall, leveraging data-driven strategies positions Sakila to thrive in the competitive entertainment market.</a:t>
            </a:r>
            <a:endParaRPr lang="en-US" b="1" dirty="0"/>
          </a:p>
        </p:txBody>
      </p:sp>
    </p:spTree>
    <p:extLst>
      <p:ext uri="{BB962C8B-B14F-4D97-AF65-F5344CB8AC3E}">
        <p14:creationId xmlns:p14="http://schemas.microsoft.com/office/powerpoint/2010/main" val="31955467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19" descr="Camera lens">
            <a:extLst>
              <a:ext uri="{FF2B5EF4-FFF2-40B4-BE49-F238E27FC236}">
                <a16:creationId xmlns:a16="http://schemas.microsoft.com/office/drawing/2014/main" id="{0740AC62-5372-526F-3206-19A78CFE063B}"/>
              </a:ext>
            </a:extLst>
          </p:cNvPr>
          <p:cNvPicPr>
            <a:picLocks noChangeAspect="1"/>
          </p:cNvPicPr>
          <p:nvPr/>
        </p:nvPicPr>
        <p:blipFill rotWithShape="1">
          <a:blip r:embed="rId2">
            <a:duotone>
              <a:schemeClr val="bg2">
                <a:shade val="45000"/>
                <a:satMod val="135000"/>
              </a:schemeClr>
              <a:prstClr val="white"/>
            </a:duotone>
            <a:alphaModFix amt="25000"/>
          </a:blip>
          <a:srcRect t="5457" b="10273"/>
          <a:stretch/>
        </p:blipFill>
        <p:spPr>
          <a:xfrm>
            <a:off x="20" y="-111957"/>
            <a:ext cx="12191980" cy="6857990"/>
          </a:xfrm>
          <a:prstGeom prst="rect">
            <a:avLst/>
          </a:prstGeom>
        </p:spPr>
      </p:pic>
      <p:sp>
        <p:nvSpPr>
          <p:cNvPr id="2" name="Title 1">
            <a:extLst>
              <a:ext uri="{FF2B5EF4-FFF2-40B4-BE49-F238E27FC236}">
                <a16:creationId xmlns:a16="http://schemas.microsoft.com/office/drawing/2014/main" id="{8FFB281F-4F4D-47E0-BEDD-B5DA059AB986}"/>
              </a:ext>
            </a:extLst>
          </p:cNvPr>
          <p:cNvSpPr>
            <a:spLocks noGrp="1"/>
          </p:cNvSpPr>
          <p:nvPr>
            <p:ph type="title"/>
          </p:nvPr>
        </p:nvSpPr>
        <p:spPr>
          <a:xfrm>
            <a:off x="643467" y="639099"/>
            <a:ext cx="3647493" cy="4965833"/>
          </a:xfrm>
        </p:spPr>
        <p:txBody>
          <a:bodyPr>
            <a:normAutofit/>
          </a:bodyPr>
          <a:lstStyle/>
          <a:p>
            <a:pPr algn="r"/>
            <a:r>
              <a:rPr lang="en-US" b="1" i="0" u="none" strike="noStrike" baseline="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Information about Dataset tables</a:t>
            </a:r>
            <a:endParaRPr lang="en-US" dirty="0"/>
          </a:p>
        </p:txBody>
      </p:sp>
      <p:sp>
        <p:nvSpPr>
          <p:cNvPr id="47" name="Content Placeholder 2">
            <a:extLst>
              <a:ext uri="{FF2B5EF4-FFF2-40B4-BE49-F238E27FC236}">
                <a16:creationId xmlns:a16="http://schemas.microsoft.com/office/drawing/2014/main" id="{B6CE3153-A007-4883-99F7-123DBCE29B21}"/>
              </a:ext>
            </a:extLst>
          </p:cNvPr>
          <p:cNvSpPr>
            <a:spLocks noGrp="1"/>
          </p:cNvSpPr>
          <p:nvPr>
            <p:ph idx="1"/>
          </p:nvPr>
        </p:nvSpPr>
        <p:spPr>
          <a:xfrm>
            <a:off x="4979938" y="639099"/>
            <a:ext cx="6591346" cy="4965833"/>
          </a:xfrm>
        </p:spPr>
        <p:txBody>
          <a:bodyPr>
            <a:normAutofit lnSpcReduction="10000"/>
          </a:bodyPr>
          <a:lstStyle/>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Actor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actor table lists information for all actors.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Address</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address table contains address information for customers, staff, and stores.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Category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category table lists the categories that can be assigned to a film.</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City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city table contains a list of cities.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Country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country table contains a list of countries.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Customer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customer table contains a list of all customers.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 table is a list of all films potentially in stock in the stores. </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 actor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film_actor table is used to support a many-to-many relationship between films and actors.</a:t>
            </a:r>
            <a:r>
              <a:rPr lang="en-US" sz="1200" b="1" dirty="0">
                <a:latin typeface="Calibri" panose="020F0502020204030204" pitchFamily="34" charset="0"/>
                <a:cs typeface="Calibri" panose="020F0502020204030204" pitchFamily="34" charset="0"/>
              </a:rPr>
              <a:t> </a:t>
            </a:r>
            <a:endParaRPr lang="en-US" sz="1200" b="1"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 category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film_category table is used to support a many-to-many relationship between films and categories.</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Inventory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inventory table contains one row for each copy of a given film in a given store.</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Language</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language table is a lookup table listing the possible languages that films can have for their language and original language values.</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Payment</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payment table records each payment made by a customer, with information such as the amount and the rental being paid for.</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Rental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rental table contains one row for each rental of each inventory item with information about who rented what item, when it was rented, and when it was returned.</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Staff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staff table lists all staff members, including information for email address, login information, and picture.</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Store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store table lists all stores in the system.</a:t>
            </a:r>
            <a:endParaRPr lang="en-US" sz="1200"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180053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0775-F0A4-443D-B2A5-4E4B00551794}"/>
              </a:ext>
            </a:extLst>
          </p:cNvPr>
          <p:cNvSpPr>
            <a:spLocks noGrp="1"/>
          </p:cNvSpPr>
          <p:nvPr>
            <p:ph type="title"/>
          </p:nvPr>
        </p:nvSpPr>
        <p:spPr>
          <a:xfrm>
            <a:off x="1484311" y="1081548"/>
            <a:ext cx="3333495" cy="1504335"/>
          </a:xfrm>
        </p:spPr>
        <p:txBody>
          <a:bodyPr>
            <a:normAutofit/>
          </a:bodyPr>
          <a:lstStyle/>
          <a:p>
            <a:r>
              <a:rPr lang="en-US" sz="2400" b="1" i="0" u="none" strike="noStrike"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 cleaning and MECE-Breakdown</a:t>
            </a:r>
            <a:endParaRPr lang="en-US" sz="240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2D9CBA-10F6-4630-8DE4-6CF8316EC843}"/>
              </a:ext>
            </a:extLst>
          </p:cNvPr>
          <p:cNvSpPr>
            <a:spLocks noGrp="1"/>
          </p:cNvSpPr>
          <p:nvPr>
            <p:ph idx="1"/>
          </p:nvPr>
        </p:nvSpPr>
        <p:spPr>
          <a:xfrm>
            <a:off x="1484311" y="2666999"/>
            <a:ext cx="3333496" cy="3124201"/>
          </a:xfrm>
        </p:spPr>
        <p:txBody>
          <a:bodyPr anchor="t">
            <a:normAutofit/>
          </a:bodyPr>
          <a:lstStyle/>
          <a:p>
            <a:pPr marL="0" indent="0">
              <a:buNone/>
            </a:pPr>
            <a:r>
              <a:rPr lang="en-US" sz="1600" b="1" i="0" u="none" strike="noStrike" baseline="0">
                <a:latin typeface="Calibri" panose="020F0502020204030204" pitchFamily="34" charset="0"/>
                <a:cs typeface="Calibri" panose="020F0502020204030204" pitchFamily="34" charset="0"/>
              </a:rPr>
              <a:t>The Table contains many null value almost in each attributes ,Replaced each text data with N/A, numeric data with ‘-1’.Beside that I also created some columns which help me in visualization. After all the  transformation I have created a MECE-breakdown for better understanding of dataset.</a:t>
            </a:r>
            <a:endParaRPr lang="en-US" sz="1600" b="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02E2166-5D42-8170-5EC6-DC57333F19DB}"/>
              </a:ext>
            </a:extLst>
          </p:cNvPr>
          <p:cNvPicPr>
            <a:picLocks noChangeAspect="1"/>
          </p:cNvPicPr>
          <p:nvPr/>
        </p:nvPicPr>
        <p:blipFill>
          <a:blip r:embed="rId3"/>
          <a:stretch>
            <a:fillRect/>
          </a:stretch>
        </p:blipFill>
        <p:spPr>
          <a:xfrm>
            <a:off x="6903059" y="390142"/>
            <a:ext cx="4771006" cy="60777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4764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a:extLst>
            <a:ext uri="{FF2B5EF4-FFF2-40B4-BE49-F238E27FC236}">
              <a16:creationId xmlns:a16="http://schemas.microsoft.com/office/drawing/2014/main" id="{C197455F-2771-3584-8E53-761A0396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5C117-C8D0-E9D1-3272-FF75B6FF9B4F}"/>
              </a:ext>
            </a:extLst>
          </p:cNvPr>
          <p:cNvSpPr>
            <a:spLocks noGrp="1"/>
          </p:cNvSpPr>
          <p:nvPr>
            <p:ph type="title"/>
          </p:nvPr>
        </p:nvSpPr>
        <p:spPr>
          <a:xfrm>
            <a:off x="535021" y="685800"/>
            <a:ext cx="2639962" cy="5105400"/>
          </a:xfrm>
        </p:spPr>
        <p:txBody>
          <a:bodyPr>
            <a:normAutofit/>
          </a:bodyPr>
          <a:lstStyle/>
          <a:p>
            <a:r>
              <a:rPr lang="en-US" b="1" i="0" u="none" strike="noStrike" baseline="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Solving EDA and Power BI Questions</a:t>
            </a:r>
            <a:endParaRPr lang="en-US">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9A122AC-787C-68F9-F1D2-12D18FFFCF5B}"/>
              </a:ext>
            </a:extLst>
          </p:cNvPr>
          <p:cNvSpPr>
            <a:spLocks/>
          </p:cNvSpPr>
          <p:nvPr/>
        </p:nvSpPr>
        <p:spPr>
          <a:xfrm>
            <a:off x="5010150" y="2226142"/>
            <a:ext cx="6492875" cy="2024716"/>
          </a:xfrm>
          <a:prstGeom prst="rect">
            <a:avLst/>
          </a:prstGeom>
        </p:spPr>
        <p:txBody>
          <a:bodyPr>
            <a:normAutofit/>
          </a:bodyPr>
          <a:lstStyle/>
          <a:p>
            <a:pPr algn="ctr" defTabSz="292608">
              <a:spcAft>
                <a:spcPts val="600"/>
              </a:spcAft>
            </a:pPr>
            <a:r>
              <a:rPr lang="en-US" sz="2400" b="1" kern="1200" dirty="0">
                <a:solidFill>
                  <a:schemeClr val="accent5">
                    <a:lumMod val="50000"/>
                  </a:schemeClr>
                </a:solidFill>
                <a:effectLst>
                  <a:outerShdw blurRad="38100" dist="38100" dir="2700000" algn="tl">
                    <a:srgbClr val="000000">
                      <a:alpha val="43137"/>
                    </a:srgbClr>
                  </a:outerShdw>
                </a:effectLst>
                <a:latin typeface="+mn-lt"/>
                <a:ea typeface="+mn-ea"/>
                <a:cs typeface="+mn-cs"/>
              </a:rPr>
              <a:t>EDA questions and answers</a:t>
            </a:r>
            <a:endParaRPr lang="en-US" sz="3600" b="1" dirty="0">
              <a:solidFill>
                <a:schemeClr val="accent5">
                  <a:lumMod val="50000"/>
                </a:schemeClr>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A12A855C-AE8C-16CC-37EE-03C5E0E3EF97}"/>
              </a:ext>
            </a:extLst>
          </p:cNvPr>
          <p:cNvSpPr/>
          <p:nvPr/>
        </p:nvSpPr>
        <p:spPr>
          <a:xfrm>
            <a:off x="7712537" y="3477035"/>
            <a:ext cx="929674" cy="353385"/>
          </a:xfrm>
          <a:prstGeom prst="righ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827793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7CE3-D2CB-40CB-83C2-C00580F167A4}"/>
              </a:ext>
            </a:extLst>
          </p:cNvPr>
          <p:cNvSpPr>
            <a:spLocks noGrp="1"/>
          </p:cNvSpPr>
          <p:nvPr>
            <p:ph type="title"/>
          </p:nvPr>
        </p:nvSpPr>
        <p:spPr>
          <a:xfrm>
            <a:off x="6841889" y="169424"/>
            <a:ext cx="4922389" cy="3350981"/>
          </a:xfrm>
        </p:spPr>
        <p:txBody>
          <a:bodyPr vert="horz" lIns="91440" tIns="45720" rIns="91440" bIns="45720" rtlCol="0" anchor="b">
            <a:normAutofit/>
          </a:bodyPr>
          <a:lstStyle/>
          <a:p>
            <a:pPr marL="342900" indent="-342900" algn="r">
              <a:lnSpc>
                <a:spcPct val="90000"/>
              </a:lnSpc>
            </a:pPr>
            <a:r>
              <a:rPr lang="en-US" sz="4200" b="1"/>
              <a:t>What are the purchasing patterns of new customers versus repeat customers?</a:t>
            </a:r>
          </a:p>
        </p:txBody>
      </p:sp>
      <p:pic>
        <p:nvPicPr>
          <p:cNvPr id="5" name="Content Placeholder 4">
            <a:extLst>
              <a:ext uri="{FF2B5EF4-FFF2-40B4-BE49-F238E27FC236}">
                <a16:creationId xmlns:a16="http://schemas.microsoft.com/office/drawing/2014/main" id="{0799367B-048D-4E71-A3B4-05816800BA60}"/>
              </a:ext>
            </a:extLst>
          </p:cNvPr>
          <p:cNvPicPr>
            <a:picLocks noGrp="1" noChangeAspect="1"/>
          </p:cNvPicPr>
          <p:nvPr>
            <p:ph idx="1"/>
          </p:nvPr>
        </p:nvPicPr>
        <p:blipFill>
          <a:blip r:embed="rId3"/>
          <a:stretch>
            <a:fillRect/>
          </a:stretch>
        </p:blipFill>
        <p:spPr>
          <a:xfrm>
            <a:off x="919548" y="3006328"/>
            <a:ext cx="2439472" cy="2458839"/>
          </a:xfrm>
          <a:prstGeom prst="rect">
            <a:avLst/>
          </a:prstGeom>
        </p:spPr>
      </p:pic>
      <p:pic>
        <p:nvPicPr>
          <p:cNvPr id="9" name="Picture 8">
            <a:extLst>
              <a:ext uri="{FF2B5EF4-FFF2-40B4-BE49-F238E27FC236}">
                <a16:creationId xmlns:a16="http://schemas.microsoft.com/office/drawing/2014/main" id="{19F0314D-0F6F-4618-9DBA-4C306FD54004}"/>
              </a:ext>
            </a:extLst>
          </p:cNvPr>
          <p:cNvPicPr>
            <a:picLocks noChangeAspect="1"/>
          </p:cNvPicPr>
          <p:nvPr/>
        </p:nvPicPr>
        <p:blipFill>
          <a:blip r:embed="rId4"/>
          <a:stretch>
            <a:fillRect/>
          </a:stretch>
        </p:blipFill>
        <p:spPr>
          <a:xfrm>
            <a:off x="919548" y="1045029"/>
            <a:ext cx="5583889" cy="1693273"/>
          </a:xfrm>
          <a:prstGeom prst="rect">
            <a:avLst/>
          </a:prstGeom>
        </p:spPr>
      </p:pic>
      <p:pic>
        <p:nvPicPr>
          <p:cNvPr id="7" name="Picture 6">
            <a:extLst>
              <a:ext uri="{FF2B5EF4-FFF2-40B4-BE49-F238E27FC236}">
                <a16:creationId xmlns:a16="http://schemas.microsoft.com/office/drawing/2014/main" id="{B8B83A1F-8332-4F6F-95C6-7C721103F257}"/>
              </a:ext>
            </a:extLst>
          </p:cNvPr>
          <p:cNvPicPr>
            <a:picLocks noChangeAspect="1"/>
          </p:cNvPicPr>
          <p:nvPr/>
        </p:nvPicPr>
        <p:blipFill>
          <a:blip r:embed="rId5"/>
          <a:stretch>
            <a:fillRect/>
          </a:stretch>
        </p:blipFill>
        <p:spPr>
          <a:xfrm>
            <a:off x="3620278" y="3006328"/>
            <a:ext cx="2883159" cy="2458839"/>
          </a:xfrm>
          <a:prstGeom prst="rect">
            <a:avLst/>
          </a:prstGeom>
        </p:spPr>
      </p:pic>
      <p:sp>
        <p:nvSpPr>
          <p:cNvPr id="3" name="TextBox 2">
            <a:extLst>
              <a:ext uri="{FF2B5EF4-FFF2-40B4-BE49-F238E27FC236}">
                <a16:creationId xmlns:a16="http://schemas.microsoft.com/office/drawing/2014/main" id="{00B34EB2-F69A-D84D-4EA7-0F4427537A8E}"/>
              </a:ext>
            </a:extLst>
          </p:cNvPr>
          <p:cNvSpPr txBox="1"/>
          <p:nvPr/>
        </p:nvSpPr>
        <p:spPr>
          <a:xfrm>
            <a:off x="6960637" y="4616012"/>
            <a:ext cx="4803641" cy="1477328"/>
          </a:xfrm>
          <a:prstGeom prst="rect">
            <a:avLst/>
          </a:prstGeom>
          <a:noFill/>
        </p:spPr>
        <p:txBody>
          <a:bodyPr wrap="square" rtlCol="0">
            <a:spAutoFit/>
          </a:bodyPr>
          <a:lstStyle/>
          <a:p>
            <a:r>
              <a:rPr lang="en-US" b="1" dirty="0">
                <a:solidFill>
                  <a:schemeClr val="accent1">
                    <a:lumMod val="50000"/>
                  </a:schemeClr>
                </a:solidFill>
              </a:rPr>
              <a:t>Taking Film as point of reference, Repeated Customers have rented mostly from Action, Classics, Sports and Travel. Whereas New customers have only rented from Action and Travel</a:t>
            </a:r>
          </a:p>
        </p:txBody>
      </p:sp>
    </p:spTree>
    <p:extLst>
      <p:ext uri="{BB962C8B-B14F-4D97-AF65-F5344CB8AC3E}">
        <p14:creationId xmlns:p14="http://schemas.microsoft.com/office/powerpoint/2010/main" val="320340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EF9B-B411-456B-B726-8328FC8B5CD2}"/>
              </a:ext>
            </a:extLst>
          </p:cNvPr>
          <p:cNvSpPr>
            <a:spLocks noGrp="1"/>
          </p:cNvSpPr>
          <p:nvPr>
            <p:ph type="title"/>
          </p:nvPr>
        </p:nvSpPr>
        <p:spPr>
          <a:xfrm>
            <a:off x="8063215" y="346706"/>
            <a:ext cx="3474438" cy="3350981"/>
          </a:xfrm>
        </p:spPr>
        <p:txBody>
          <a:bodyPr vert="horz" lIns="91440" tIns="45720" rIns="91440" bIns="45720" rtlCol="0" anchor="b">
            <a:normAutofit/>
          </a:bodyPr>
          <a:lstStyle/>
          <a:p>
            <a:pPr marL="342900" indent="-342900" algn="r">
              <a:lnSpc>
                <a:spcPct val="90000"/>
              </a:lnSpc>
            </a:pPr>
            <a:r>
              <a:rPr lang="en-US" sz="3700" b="1"/>
              <a:t>Which films have the highest rental rates and are most in demand?</a:t>
            </a:r>
            <a:endParaRPr lang="en-US" sz="3700"/>
          </a:p>
        </p:txBody>
      </p:sp>
      <p:pic>
        <p:nvPicPr>
          <p:cNvPr id="5" name="Content Placeholder 4">
            <a:extLst>
              <a:ext uri="{FF2B5EF4-FFF2-40B4-BE49-F238E27FC236}">
                <a16:creationId xmlns:a16="http://schemas.microsoft.com/office/drawing/2014/main" id="{FFBBA905-6173-4F72-BBED-C8AE457F12CC}"/>
              </a:ext>
            </a:extLst>
          </p:cNvPr>
          <p:cNvPicPr>
            <a:picLocks noGrp="1" noChangeAspect="1"/>
          </p:cNvPicPr>
          <p:nvPr>
            <p:ph idx="1"/>
          </p:nvPr>
        </p:nvPicPr>
        <p:blipFill>
          <a:blip r:embed="rId3"/>
          <a:stretch>
            <a:fillRect/>
          </a:stretch>
        </p:blipFill>
        <p:spPr>
          <a:xfrm>
            <a:off x="4544008" y="911794"/>
            <a:ext cx="2727163" cy="1666306"/>
          </a:xfrm>
          <a:prstGeom prst="rect">
            <a:avLst/>
          </a:prstGeom>
        </p:spPr>
      </p:pic>
      <p:pic>
        <p:nvPicPr>
          <p:cNvPr id="7" name="Picture 6">
            <a:extLst>
              <a:ext uri="{FF2B5EF4-FFF2-40B4-BE49-F238E27FC236}">
                <a16:creationId xmlns:a16="http://schemas.microsoft.com/office/drawing/2014/main" id="{9E767701-59A0-4C45-B6C6-9CB100A38B27}"/>
              </a:ext>
            </a:extLst>
          </p:cNvPr>
          <p:cNvPicPr>
            <a:picLocks noChangeAspect="1"/>
          </p:cNvPicPr>
          <p:nvPr/>
        </p:nvPicPr>
        <p:blipFill>
          <a:blip r:embed="rId4"/>
          <a:stretch>
            <a:fillRect/>
          </a:stretch>
        </p:blipFill>
        <p:spPr>
          <a:xfrm>
            <a:off x="1331899" y="2797175"/>
            <a:ext cx="5939272" cy="2927725"/>
          </a:xfrm>
          <a:prstGeom prst="rect">
            <a:avLst/>
          </a:prstGeom>
        </p:spPr>
      </p:pic>
      <p:pic>
        <p:nvPicPr>
          <p:cNvPr id="9" name="Picture 8">
            <a:extLst>
              <a:ext uri="{FF2B5EF4-FFF2-40B4-BE49-F238E27FC236}">
                <a16:creationId xmlns:a16="http://schemas.microsoft.com/office/drawing/2014/main" id="{C76C7CE8-C34D-4A9E-B85E-C80B0C98ACB4}"/>
              </a:ext>
            </a:extLst>
          </p:cNvPr>
          <p:cNvPicPr>
            <a:picLocks noChangeAspect="1"/>
          </p:cNvPicPr>
          <p:nvPr/>
        </p:nvPicPr>
        <p:blipFill>
          <a:blip r:embed="rId5"/>
          <a:stretch>
            <a:fillRect/>
          </a:stretch>
        </p:blipFill>
        <p:spPr>
          <a:xfrm>
            <a:off x="1316010" y="911794"/>
            <a:ext cx="3088039" cy="1666306"/>
          </a:xfrm>
          <a:prstGeom prst="rect">
            <a:avLst/>
          </a:prstGeom>
        </p:spPr>
      </p:pic>
      <p:sp>
        <p:nvSpPr>
          <p:cNvPr id="4" name="TextBox 3">
            <a:extLst>
              <a:ext uri="{FF2B5EF4-FFF2-40B4-BE49-F238E27FC236}">
                <a16:creationId xmlns:a16="http://schemas.microsoft.com/office/drawing/2014/main" id="{9B6D2CFE-7D07-B43A-5E5A-87260DA26D1F}"/>
              </a:ext>
            </a:extLst>
          </p:cNvPr>
          <p:cNvSpPr txBox="1"/>
          <p:nvPr/>
        </p:nvSpPr>
        <p:spPr>
          <a:xfrm>
            <a:off x="7962434" y="4957565"/>
            <a:ext cx="4068147" cy="923330"/>
          </a:xfrm>
          <a:prstGeom prst="rect">
            <a:avLst/>
          </a:prstGeom>
          <a:noFill/>
        </p:spPr>
        <p:txBody>
          <a:bodyPr wrap="square" rtlCol="0">
            <a:spAutoFit/>
          </a:bodyPr>
          <a:lstStyle/>
          <a:p>
            <a:r>
              <a:rPr lang="en-US" b="1" dirty="0">
                <a:solidFill>
                  <a:schemeClr val="accent1">
                    <a:lumMod val="50000"/>
                  </a:schemeClr>
                </a:solidFill>
              </a:rPr>
              <a:t>The movie with the highest rental rate : 4.99 and which was rented the most (in demand) is </a:t>
            </a:r>
            <a:r>
              <a:rPr lang="en-US" b="1" u="sng" dirty="0">
                <a:solidFill>
                  <a:schemeClr val="accent1">
                    <a:lumMod val="50000"/>
                  </a:schemeClr>
                </a:solidFill>
              </a:rPr>
              <a:t>Bucket Brotherhood</a:t>
            </a:r>
          </a:p>
        </p:txBody>
      </p:sp>
    </p:spTree>
    <p:extLst>
      <p:ext uri="{BB962C8B-B14F-4D97-AF65-F5344CB8AC3E}">
        <p14:creationId xmlns:p14="http://schemas.microsoft.com/office/powerpoint/2010/main" val="2027870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A9EC-DB2F-4E38-B8ED-4FEECC2CCB03}"/>
              </a:ext>
            </a:extLst>
          </p:cNvPr>
          <p:cNvSpPr>
            <a:spLocks noGrp="1"/>
          </p:cNvSpPr>
          <p:nvPr>
            <p:ph type="title"/>
          </p:nvPr>
        </p:nvSpPr>
        <p:spPr>
          <a:xfrm>
            <a:off x="1273383" y="363822"/>
            <a:ext cx="2812385" cy="3393791"/>
          </a:xfrm>
        </p:spPr>
        <p:txBody>
          <a:bodyPr>
            <a:normAutofit/>
          </a:bodyPr>
          <a:lstStyle/>
          <a:p>
            <a:pPr>
              <a:lnSpc>
                <a:spcPct val="90000"/>
              </a:lnSpc>
            </a:pPr>
            <a:r>
              <a:rPr lang="en-US" sz="3300" b="1" dirty="0">
                <a:solidFill>
                  <a:srgbClr val="000000"/>
                </a:solidFill>
                <a:latin typeface="Calibri" panose="020F0502020204030204" pitchFamily="34" charset="0"/>
                <a:cs typeface="Calibri" panose="020F0502020204030204" pitchFamily="34" charset="0"/>
              </a:rPr>
              <a:t>Are there correlations between staff performance and customer satisfaction?</a:t>
            </a:r>
          </a:p>
        </p:txBody>
      </p:sp>
      <p:pic>
        <p:nvPicPr>
          <p:cNvPr id="5" name="Content Placeholder 4">
            <a:extLst>
              <a:ext uri="{FF2B5EF4-FFF2-40B4-BE49-F238E27FC236}">
                <a16:creationId xmlns:a16="http://schemas.microsoft.com/office/drawing/2014/main" id="{D45B7005-478F-4EA5-B471-AA3E84D1C78C}"/>
              </a:ext>
            </a:extLst>
          </p:cNvPr>
          <p:cNvPicPr>
            <a:picLocks noChangeAspect="1"/>
          </p:cNvPicPr>
          <p:nvPr/>
        </p:nvPicPr>
        <p:blipFill>
          <a:blip r:embed="rId2"/>
          <a:stretch>
            <a:fillRect/>
          </a:stretch>
        </p:blipFill>
        <p:spPr>
          <a:xfrm>
            <a:off x="4764700" y="3963100"/>
            <a:ext cx="3119747" cy="6555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9326FBB-E034-4303-9413-27081B55BBBC}"/>
              </a:ext>
            </a:extLst>
          </p:cNvPr>
          <p:cNvPicPr>
            <a:picLocks noChangeAspect="1"/>
          </p:cNvPicPr>
          <p:nvPr/>
        </p:nvPicPr>
        <p:blipFill>
          <a:blip r:embed="rId3"/>
          <a:stretch>
            <a:fillRect/>
          </a:stretch>
        </p:blipFill>
        <p:spPr>
          <a:xfrm>
            <a:off x="8034943" y="4091315"/>
            <a:ext cx="3513240" cy="52733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7C54CE7-4291-4D59-B5C2-6B97BED27EF9}"/>
              </a:ext>
            </a:extLst>
          </p:cNvPr>
          <p:cNvPicPr>
            <a:picLocks noChangeAspect="1"/>
          </p:cNvPicPr>
          <p:nvPr/>
        </p:nvPicPr>
        <p:blipFill>
          <a:blip r:embed="rId4"/>
          <a:stretch>
            <a:fillRect/>
          </a:stretch>
        </p:blipFill>
        <p:spPr>
          <a:xfrm>
            <a:off x="4879849" y="2228033"/>
            <a:ext cx="2889451" cy="153209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5C838BDF-3AB0-4BE1-83DF-6EDE1E706673}"/>
              </a:ext>
            </a:extLst>
          </p:cNvPr>
          <p:cNvPicPr>
            <a:picLocks noChangeAspect="1"/>
          </p:cNvPicPr>
          <p:nvPr/>
        </p:nvPicPr>
        <p:blipFill>
          <a:blip r:embed="rId5"/>
          <a:stretch>
            <a:fillRect/>
          </a:stretch>
        </p:blipFill>
        <p:spPr>
          <a:xfrm>
            <a:off x="4941200" y="787096"/>
            <a:ext cx="6237359" cy="135155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72612AB-9F2D-402C-80C3-B514EB70C06F}"/>
              </a:ext>
            </a:extLst>
          </p:cNvPr>
          <p:cNvPicPr>
            <a:picLocks noChangeAspect="1"/>
          </p:cNvPicPr>
          <p:nvPr/>
        </p:nvPicPr>
        <p:blipFill>
          <a:blip r:embed="rId6"/>
          <a:stretch>
            <a:fillRect/>
          </a:stretch>
        </p:blipFill>
        <p:spPr>
          <a:xfrm>
            <a:off x="8027986" y="2228034"/>
            <a:ext cx="3150574" cy="153209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723FF4E-5013-F778-4A48-CCA8209A9F89}"/>
              </a:ext>
            </a:extLst>
          </p:cNvPr>
          <p:cNvSpPr txBox="1"/>
          <p:nvPr/>
        </p:nvSpPr>
        <p:spPr>
          <a:xfrm>
            <a:off x="2409825" y="5049189"/>
            <a:ext cx="6979298" cy="1785104"/>
          </a:xfrm>
          <a:prstGeom prst="rect">
            <a:avLst/>
          </a:prstGeom>
          <a:noFill/>
        </p:spPr>
        <p:txBody>
          <a:bodyPr wrap="square" rtlCol="0">
            <a:spAutoFit/>
          </a:bodyPr>
          <a:lstStyle/>
          <a:p>
            <a:r>
              <a:rPr lang="en-US" b="1" dirty="0">
                <a:solidFill>
                  <a:schemeClr val="accent1">
                    <a:lumMod val="50000"/>
                  </a:schemeClr>
                </a:solidFill>
              </a:rPr>
              <a:t>As seen from the charts, having served the same </a:t>
            </a:r>
            <a:r>
              <a:rPr lang="en-US" b="1" dirty="0" err="1">
                <a:solidFill>
                  <a:schemeClr val="accent1">
                    <a:lumMod val="50000"/>
                  </a:schemeClr>
                </a:solidFill>
              </a:rPr>
              <a:t>numer</a:t>
            </a:r>
            <a:r>
              <a:rPr lang="en-US" b="1" dirty="0">
                <a:solidFill>
                  <a:schemeClr val="accent1">
                    <a:lumMod val="50000"/>
                  </a:schemeClr>
                </a:solidFill>
              </a:rPr>
              <a:t> of distinct active customers (584)- </a:t>
            </a:r>
            <a:r>
              <a:rPr lang="en-US" b="1" dirty="0" err="1">
                <a:solidFill>
                  <a:schemeClr val="accent1">
                    <a:lumMod val="50000"/>
                  </a:schemeClr>
                </a:solidFill>
              </a:rPr>
              <a:t>staff_id</a:t>
            </a:r>
            <a:r>
              <a:rPr lang="en-US" b="1" dirty="0">
                <a:solidFill>
                  <a:schemeClr val="accent1">
                    <a:lumMod val="50000"/>
                  </a:schemeClr>
                </a:solidFill>
              </a:rPr>
              <a:t> 1 has processed higher number of rentals, whereas </a:t>
            </a:r>
            <a:r>
              <a:rPr lang="en-US" b="1" dirty="0" err="1">
                <a:solidFill>
                  <a:schemeClr val="accent1">
                    <a:lumMod val="50000"/>
                  </a:schemeClr>
                </a:solidFill>
              </a:rPr>
              <a:t>staff_id</a:t>
            </a:r>
            <a:r>
              <a:rPr lang="en-US" b="1" dirty="0">
                <a:solidFill>
                  <a:schemeClr val="accent1">
                    <a:lumMod val="50000"/>
                  </a:schemeClr>
                </a:solidFill>
              </a:rPr>
              <a:t> 2 has generated higher rental income. So, we can say that there is </a:t>
            </a:r>
            <a:r>
              <a:rPr lang="en-US" sz="2000" b="1" u="sng" dirty="0">
                <a:solidFill>
                  <a:schemeClr val="accent1">
                    <a:lumMod val="50000"/>
                  </a:schemeClr>
                </a:solidFill>
              </a:rPr>
              <a:t>no correlation </a:t>
            </a:r>
            <a:r>
              <a:rPr lang="en-US" b="1" dirty="0">
                <a:solidFill>
                  <a:schemeClr val="accent1">
                    <a:lumMod val="50000"/>
                  </a:schemeClr>
                </a:solidFill>
              </a:rPr>
              <a:t>between staff performance(attracting more distinct customers or processing more rentals or generating more revenue) and customer satisfaction.</a:t>
            </a:r>
          </a:p>
        </p:txBody>
      </p:sp>
    </p:spTree>
    <p:extLst>
      <p:ext uri="{BB962C8B-B14F-4D97-AF65-F5344CB8AC3E}">
        <p14:creationId xmlns:p14="http://schemas.microsoft.com/office/powerpoint/2010/main" val="552319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8486</TotalTime>
  <Words>1540</Words>
  <Application>Microsoft Office PowerPoint</Application>
  <PresentationFormat>Widescreen</PresentationFormat>
  <Paragraphs>97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Corbel</vt:lpstr>
      <vt:lpstr>Söhne</vt:lpstr>
      <vt:lpstr>Wingdings</vt:lpstr>
      <vt:lpstr>Parallax</vt:lpstr>
      <vt:lpstr>CAPSTONE PROJECT</vt:lpstr>
      <vt:lpstr>TOPICS</vt:lpstr>
      <vt:lpstr>Project Overview</vt:lpstr>
      <vt:lpstr>Information about Dataset tables</vt:lpstr>
      <vt:lpstr>Data cleaning and MECE-Breakdown</vt:lpstr>
      <vt:lpstr>Solving EDA and Power BI Questions</vt:lpstr>
      <vt:lpstr>What are the purchasing patterns of new customers versus repeat customers?</vt:lpstr>
      <vt:lpstr>Which films have the highest rental rates and are most in demand?</vt:lpstr>
      <vt:lpstr>Are there correlations between staff performance and customer satisfaction?</vt:lpstr>
      <vt:lpstr>Are there seasonal trends in customer behavior across different locations?</vt:lpstr>
      <vt:lpstr>Are certain language films more popular among specific customer segments?</vt:lpstr>
      <vt:lpstr>How does customer loyalty impact sales revenue over time?</vt:lpstr>
      <vt:lpstr>Are certain film categories more popular in specific locations?</vt:lpstr>
      <vt:lpstr>Do specific film categories attract different age groups of customers?</vt:lpstr>
      <vt:lpstr>What are the demographics and preferences of the highest-spending customers?</vt:lpstr>
      <vt:lpstr>What are the busiest hours or days for each store location, and how does it impact staffing requirements?</vt:lpstr>
      <vt:lpstr>What are the cultural or demographic factors that influence customer preferences in different locations?</vt:lpstr>
      <vt:lpstr>How does the availability of films in different languages impact customer satisfaction and rental frequency?</vt:lpstr>
      <vt:lpstr>Solving EDA and Power BI Questions</vt:lpstr>
      <vt:lpstr>How does the sales revenue vary by month?</vt:lpstr>
      <vt:lpstr>Which customer segments generate the highest sales?</vt:lpstr>
      <vt:lpstr>What is the distribution of films by rental duration?</vt:lpstr>
      <vt:lpstr>How does the inventory vary by film rating?</vt:lpstr>
      <vt:lpstr>What is the breakdown of film categories in the inventory?</vt:lpstr>
      <vt:lpstr>How does the store performance vary by location?</vt:lpstr>
      <vt:lpstr>What is the average rental duration by staff member?</vt:lpstr>
      <vt:lpstr>What is the distribution of customers across different cities?</vt:lpstr>
      <vt:lpstr>How does the rental revenue vary by country?</vt:lpstr>
      <vt:lpstr>What is the distribution of films by language?</vt:lpstr>
      <vt:lpstr>Which film categories have the highest rental rates?</vt:lpstr>
      <vt:lpstr>How does the average rental duration vary by film category?</vt:lpstr>
      <vt:lpstr>Dashboard Analysis</vt:lpstr>
      <vt:lpstr>Dashboard Analysis</vt:lpstr>
      <vt:lpstr>Dashboard Analysis</vt:lpstr>
      <vt:lpstr>Dashboard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Soumyadeep Das</dc:creator>
  <cp:lastModifiedBy>Deepak Sharma</cp:lastModifiedBy>
  <cp:revision>26</cp:revision>
  <dcterms:created xsi:type="dcterms:W3CDTF">2024-02-09T17:10:07Z</dcterms:created>
  <dcterms:modified xsi:type="dcterms:W3CDTF">2024-02-15T23:01:28Z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